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00"/>
  </p:notesMasterIdLst>
  <p:sldIdLst>
    <p:sldId id="257" r:id="rId2"/>
    <p:sldId id="412" r:id="rId3"/>
    <p:sldId id="413" r:id="rId4"/>
    <p:sldId id="414" r:id="rId5"/>
    <p:sldId id="415" r:id="rId6"/>
    <p:sldId id="416" r:id="rId7"/>
    <p:sldId id="417" r:id="rId8"/>
    <p:sldId id="418" r:id="rId9"/>
    <p:sldId id="419" r:id="rId10"/>
    <p:sldId id="420" r:id="rId11"/>
    <p:sldId id="421" r:id="rId12"/>
    <p:sldId id="422" r:id="rId13"/>
    <p:sldId id="423" r:id="rId14"/>
    <p:sldId id="424" r:id="rId15"/>
    <p:sldId id="425" r:id="rId16"/>
    <p:sldId id="426" r:id="rId17"/>
    <p:sldId id="427" r:id="rId18"/>
    <p:sldId id="428" r:id="rId19"/>
    <p:sldId id="259" r:id="rId20"/>
    <p:sldId id="350" r:id="rId21"/>
    <p:sldId id="366" r:id="rId22"/>
    <p:sldId id="367" r:id="rId23"/>
    <p:sldId id="368" r:id="rId24"/>
    <p:sldId id="369" r:id="rId25"/>
    <p:sldId id="370" r:id="rId26"/>
    <p:sldId id="407" r:id="rId27"/>
    <p:sldId id="371" r:id="rId28"/>
    <p:sldId id="372" r:id="rId29"/>
    <p:sldId id="260" r:id="rId30"/>
    <p:sldId id="261" r:id="rId31"/>
    <p:sldId id="359" r:id="rId32"/>
    <p:sldId id="264" r:id="rId33"/>
    <p:sldId id="360" r:id="rId34"/>
    <p:sldId id="265" r:id="rId35"/>
    <p:sldId id="266" r:id="rId36"/>
    <p:sldId id="268" r:id="rId37"/>
    <p:sldId id="269" r:id="rId38"/>
    <p:sldId id="270" r:id="rId39"/>
    <p:sldId id="271" r:id="rId40"/>
    <p:sldId id="272" r:id="rId41"/>
    <p:sldId id="384" r:id="rId42"/>
    <p:sldId id="273" r:id="rId43"/>
    <p:sldId id="274" r:id="rId44"/>
    <p:sldId id="275" r:id="rId45"/>
    <p:sldId id="276" r:id="rId46"/>
    <p:sldId id="404" r:id="rId47"/>
    <p:sldId id="277" r:id="rId48"/>
    <p:sldId id="405" r:id="rId49"/>
    <p:sldId id="278" r:id="rId50"/>
    <p:sldId id="279" r:id="rId51"/>
    <p:sldId id="281" r:id="rId52"/>
    <p:sldId id="282" r:id="rId53"/>
    <p:sldId id="284" r:id="rId54"/>
    <p:sldId id="285" r:id="rId55"/>
    <p:sldId id="286" r:id="rId56"/>
    <p:sldId id="287" r:id="rId57"/>
    <p:sldId id="363" r:id="rId58"/>
    <p:sldId id="411" r:id="rId59"/>
    <p:sldId id="299" r:id="rId60"/>
    <p:sldId id="300" r:id="rId61"/>
    <p:sldId id="301" r:id="rId62"/>
    <p:sldId id="302" r:id="rId63"/>
    <p:sldId id="303" r:id="rId64"/>
    <p:sldId id="406" r:id="rId65"/>
    <p:sldId id="307" r:id="rId66"/>
    <p:sldId id="408" r:id="rId67"/>
    <p:sldId id="308" r:id="rId68"/>
    <p:sldId id="309" r:id="rId69"/>
    <p:sldId id="314" r:id="rId70"/>
    <p:sldId id="364" r:id="rId71"/>
    <p:sldId id="315" r:id="rId72"/>
    <p:sldId id="409" r:id="rId73"/>
    <p:sldId id="316" r:id="rId74"/>
    <p:sldId id="361" r:id="rId75"/>
    <p:sldId id="319" r:id="rId76"/>
    <p:sldId id="320" r:id="rId77"/>
    <p:sldId id="321" r:id="rId78"/>
    <p:sldId id="362" r:id="rId79"/>
    <p:sldId id="322" r:id="rId80"/>
    <p:sldId id="323" r:id="rId81"/>
    <p:sldId id="386" r:id="rId82"/>
    <p:sldId id="324" r:id="rId83"/>
    <p:sldId id="389" r:id="rId84"/>
    <p:sldId id="390" r:id="rId85"/>
    <p:sldId id="388" r:id="rId86"/>
    <p:sldId id="391" r:id="rId87"/>
    <p:sldId id="392" r:id="rId88"/>
    <p:sldId id="393" r:id="rId89"/>
    <p:sldId id="394" r:id="rId90"/>
    <p:sldId id="395" r:id="rId91"/>
    <p:sldId id="396" r:id="rId92"/>
    <p:sldId id="397" r:id="rId93"/>
    <p:sldId id="398" r:id="rId94"/>
    <p:sldId id="399" r:id="rId95"/>
    <p:sldId id="400" r:id="rId96"/>
    <p:sldId id="401" r:id="rId97"/>
    <p:sldId id="402" r:id="rId98"/>
    <p:sldId id="403" r:id="rId99"/>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Tahoma" pitchFamily="34" charset="0"/>
        <a:ea typeface="宋体" charset="-122"/>
        <a:cs typeface="+mn-cs"/>
      </a:defRPr>
    </a:lvl1pPr>
    <a:lvl2pPr marL="457200" algn="ctr" rtl="0" fontAlgn="base">
      <a:spcBef>
        <a:spcPct val="0"/>
      </a:spcBef>
      <a:spcAft>
        <a:spcPct val="0"/>
      </a:spcAft>
      <a:defRPr kern="1200">
        <a:solidFill>
          <a:schemeClr val="tx1"/>
        </a:solidFill>
        <a:latin typeface="Tahoma" pitchFamily="34" charset="0"/>
        <a:ea typeface="宋体" charset="-122"/>
        <a:cs typeface="+mn-cs"/>
      </a:defRPr>
    </a:lvl2pPr>
    <a:lvl3pPr marL="914400" algn="ctr" rtl="0" fontAlgn="base">
      <a:spcBef>
        <a:spcPct val="0"/>
      </a:spcBef>
      <a:spcAft>
        <a:spcPct val="0"/>
      </a:spcAft>
      <a:defRPr kern="1200">
        <a:solidFill>
          <a:schemeClr val="tx1"/>
        </a:solidFill>
        <a:latin typeface="Tahoma" pitchFamily="34" charset="0"/>
        <a:ea typeface="宋体" charset="-122"/>
        <a:cs typeface="+mn-cs"/>
      </a:defRPr>
    </a:lvl3pPr>
    <a:lvl4pPr marL="1371600" algn="ctr" rtl="0" fontAlgn="base">
      <a:spcBef>
        <a:spcPct val="0"/>
      </a:spcBef>
      <a:spcAft>
        <a:spcPct val="0"/>
      </a:spcAft>
      <a:defRPr kern="1200">
        <a:solidFill>
          <a:schemeClr val="tx1"/>
        </a:solidFill>
        <a:latin typeface="Tahoma" pitchFamily="34" charset="0"/>
        <a:ea typeface="宋体" charset="-122"/>
        <a:cs typeface="+mn-cs"/>
      </a:defRPr>
    </a:lvl4pPr>
    <a:lvl5pPr marL="1828800" algn="ctr" rtl="0" fontAlgn="base">
      <a:spcBef>
        <a:spcPct val="0"/>
      </a:spcBef>
      <a:spcAft>
        <a:spcPct val="0"/>
      </a:spcAft>
      <a:defRPr kern="1200">
        <a:solidFill>
          <a:schemeClr val="tx1"/>
        </a:solidFill>
        <a:latin typeface="Tahoma" pitchFamily="34" charset="0"/>
        <a:ea typeface="宋体" charset="-122"/>
        <a:cs typeface="+mn-cs"/>
      </a:defRPr>
    </a:lvl5pPr>
    <a:lvl6pPr marL="2286000" algn="l" defTabSz="914400" rtl="0" eaLnBrk="1" latinLnBrk="0" hangingPunct="1">
      <a:defRPr kern="1200">
        <a:solidFill>
          <a:schemeClr val="tx1"/>
        </a:solidFill>
        <a:latin typeface="Tahoma" pitchFamily="34" charset="0"/>
        <a:ea typeface="宋体" charset="-122"/>
        <a:cs typeface="+mn-cs"/>
      </a:defRPr>
    </a:lvl6pPr>
    <a:lvl7pPr marL="2743200" algn="l" defTabSz="914400" rtl="0" eaLnBrk="1" latinLnBrk="0" hangingPunct="1">
      <a:defRPr kern="1200">
        <a:solidFill>
          <a:schemeClr val="tx1"/>
        </a:solidFill>
        <a:latin typeface="Tahoma" pitchFamily="34" charset="0"/>
        <a:ea typeface="宋体" charset="-122"/>
        <a:cs typeface="+mn-cs"/>
      </a:defRPr>
    </a:lvl7pPr>
    <a:lvl8pPr marL="3200400" algn="l" defTabSz="914400" rtl="0" eaLnBrk="1" latinLnBrk="0" hangingPunct="1">
      <a:defRPr kern="1200">
        <a:solidFill>
          <a:schemeClr val="tx1"/>
        </a:solidFill>
        <a:latin typeface="Tahoma" pitchFamily="34" charset="0"/>
        <a:ea typeface="宋体" charset="-122"/>
        <a:cs typeface="+mn-cs"/>
      </a:defRPr>
    </a:lvl8pPr>
    <a:lvl9pPr marL="3657600" algn="l" defTabSz="914400" rtl="0" eaLnBrk="1" latinLnBrk="0" hangingPunct="1">
      <a:defRPr kern="1200">
        <a:solidFill>
          <a:schemeClr val="tx1"/>
        </a:solidFill>
        <a:latin typeface="Tahoma"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333333"/>
    <a:srgbClr val="5F5F5F"/>
    <a:srgbClr val="808080"/>
    <a:srgbClr val="336600"/>
    <a:srgbClr val="993366"/>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8" autoAdjust="0"/>
    <p:restoredTop sz="94660" autoAdjust="0"/>
  </p:normalViewPr>
  <p:slideViewPr>
    <p:cSldViewPr>
      <p:cViewPr>
        <p:scale>
          <a:sx n="75" d="100"/>
          <a:sy n="75" d="100"/>
        </p:scale>
        <p:origin x="-2664" y="-9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026"/>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ltLang="zh-CN"/>
          </a:p>
        </p:txBody>
      </p:sp>
      <p:sp>
        <p:nvSpPr>
          <p:cNvPr id="7171" name="Rectangle 1027"/>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8806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1029"/>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1030"/>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a:defRPr sz="1200">
                <a:latin typeface="Arial" pitchFamily="34" charset="0"/>
                <a:ea typeface="宋体" pitchFamily="2" charset="-122"/>
              </a:defRPr>
            </a:lvl1pPr>
          </a:lstStyle>
          <a:p>
            <a:pPr>
              <a:defRPr/>
            </a:pPr>
            <a:endParaRPr lang="en-US" altLang="zh-CN"/>
          </a:p>
        </p:txBody>
      </p:sp>
      <p:sp>
        <p:nvSpPr>
          <p:cNvPr id="7175" name="Rectangle 1031"/>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B3E715AA-DA66-4FA7-93F2-2F5A850D301E}" type="slidenum">
              <a:rPr lang="en-US" altLang="zh-CN"/>
              <a:pPr>
                <a:defRPr/>
              </a:pPr>
              <a:t>‹#›</a:t>
            </a:fld>
            <a:endParaRPr lang="en-US" altLang="zh-CN"/>
          </a:p>
        </p:txBody>
      </p:sp>
    </p:spTree>
    <p:extLst>
      <p:ext uri="{BB962C8B-B14F-4D97-AF65-F5344CB8AC3E}">
        <p14:creationId xmlns:p14="http://schemas.microsoft.com/office/powerpoint/2010/main" val="20300689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87F788F0-231E-4D99-86BC-60B2B973DB68}" type="slidenum">
              <a:rPr lang="en-US" altLang="zh-CN" smtClean="0">
                <a:latin typeface="Arial" charset="0"/>
              </a:rPr>
              <a:pPr eaLnBrk="1" hangingPunct="1"/>
              <a:t>23</a:t>
            </a:fld>
            <a:endParaRPr lang="en-US" altLang="zh-CN" smtClean="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585DBACF-AC15-44AE-8D69-B344A8521D4A}" type="slidenum">
              <a:rPr lang="en-US" altLang="zh-CN" smtClean="0">
                <a:latin typeface="Arial" charset="0"/>
              </a:rPr>
              <a:pPr eaLnBrk="1" hangingPunct="1"/>
              <a:t>80</a:t>
            </a:fld>
            <a:endParaRPr lang="en-US" altLang="zh-CN" smtClean="0">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0DB10F44-46DA-4ADF-AB92-CD17F761004F}" type="slidenum">
              <a:rPr lang="en-US" altLang="zh-CN" smtClean="0">
                <a:latin typeface="Arial" charset="0"/>
              </a:rPr>
              <a:pPr eaLnBrk="1" hangingPunct="1"/>
              <a:t>24</a:t>
            </a:fld>
            <a:endParaRPr lang="en-US" altLang="zh-CN" smtClean="0">
              <a:latin typeface="Arial"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FE75D9F4-9DAC-4A2E-B411-4ED3EF0AD523}" type="slidenum">
              <a:rPr lang="en-US" altLang="zh-CN" smtClean="0">
                <a:latin typeface="Arial" charset="0"/>
              </a:rPr>
              <a:pPr eaLnBrk="1" hangingPunct="1"/>
              <a:t>25</a:t>
            </a:fld>
            <a:endParaRPr lang="en-US" altLang="zh-CN" smtClean="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2400BE3C-D4C9-44D7-ACEB-4544AE6D13E8}" type="slidenum">
              <a:rPr lang="en-US" altLang="zh-CN" smtClean="0">
                <a:latin typeface="Arial" charset="0"/>
              </a:rPr>
              <a:pPr eaLnBrk="1" hangingPunct="1"/>
              <a:t>27</a:t>
            </a:fld>
            <a:endParaRPr lang="en-US" altLang="zh-CN" smtClean="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F9931AD9-B6E6-4C7F-897A-E9A5E4FB67AB}" type="slidenum">
              <a:rPr lang="en-US" altLang="zh-CN" smtClean="0">
                <a:latin typeface="Arial" charset="0"/>
              </a:rPr>
              <a:pPr eaLnBrk="1" hangingPunct="1"/>
              <a:t>28</a:t>
            </a:fld>
            <a:endParaRPr lang="en-US" altLang="zh-CN" smtClean="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57609C32-3792-4B8A-B0C1-651F750D1AE5}" type="slidenum">
              <a:rPr lang="en-US" altLang="zh-CN" smtClean="0">
                <a:latin typeface="Arial" charset="0"/>
              </a:rPr>
              <a:pPr eaLnBrk="1" hangingPunct="1"/>
              <a:t>75</a:t>
            </a:fld>
            <a:endParaRPr lang="en-US" altLang="zh-CN" smtClean="0">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6EAF31B6-4418-4FA3-B7E7-6D360A00CBF2}" type="slidenum">
              <a:rPr lang="en-US" altLang="zh-CN" smtClean="0">
                <a:latin typeface="Arial" charset="0"/>
              </a:rPr>
              <a:pPr eaLnBrk="1" hangingPunct="1"/>
              <a:t>76</a:t>
            </a:fld>
            <a:endParaRPr lang="en-US" altLang="zh-CN" smtClean="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AF8F3B5A-F482-4900-BD01-62925511CE62}" type="slidenum">
              <a:rPr lang="en-US" altLang="zh-CN" smtClean="0">
                <a:latin typeface="Arial" charset="0"/>
              </a:rPr>
              <a:pPr eaLnBrk="1" hangingPunct="1"/>
              <a:t>77</a:t>
            </a:fld>
            <a:endParaRPr lang="en-US" altLang="zh-CN" smtClean="0">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fld id="{4A84D077-0EAE-404C-BF26-3CFAE34E0752}" type="slidenum">
              <a:rPr lang="en-US" altLang="zh-CN" smtClean="0">
                <a:latin typeface="Arial" charset="0"/>
              </a:rPr>
              <a:pPr eaLnBrk="1" hangingPunct="1"/>
              <a:t>79</a:t>
            </a:fld>
            <a:endParaRPr lang="en-US" altLang="zh-CN" smtClean="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814513"/>
            <a:ext cx="9009063" cy="1052512"/>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lang="zh-CN" altLang="en-US" smtClean="0"/>
            </a:p>
          </p:txBody>
        </p:sp>
      </p:grpSp>
      <p:sp>
        <p:nvSpPr>
          <p:cNvPr id="5132" name="Rectangle 12"/>
          <p:cNvSpPr>
            <a:spLocks noGrp="1" noChangeArrowheads="1"/>
          </p:cNvSpPr>
          <p:nvPr>
            <p:ph type="ctrTitle"/>
          </p:nvPr>
        </p:nvSpPr>
        <p:spPr>
          <a:xfrm>
            <a:off x="0" y="1052513"/>
            <a:ext cx="9144000" cy="1462087"/>
          </a:xfrm>
        </p:spPr>
        <p:txBody>
          <a:bodyPr/>
          <a:lstStyle>
            <a:lvl1pPr algn="ctr">
              <a:defRPr sz="6600" b="1"/>
            </a:lvl1pPr>
          </a:lstStyle>
          <a:p>
            <a:pPr lvl="0"/>
            <a:r>
              <a:rPr lang="zh-CN" altLang="en-US" noProof="0" smtClean="0"/>
              <a:t>单击此处编辑母版标题样式</a:t>
            </a:r>
          </a:p>
        </p:txBody>
      </p:sp>
      <p:sp>
        <p:nvSpPr>
          <p:cNvPr id="5133" name="Rectangle 13"/>
          <p:cNvSpPr>
            <a:spLocks noGrp="1" noChangeArrowheads="1"/>
          </p:cNvSpPr>
          <p:nvPr>
            <p:ph type="subTitle" idx="1"/>
          </p:nvPr>
        </p:nvSpPr>
        <p:spPr>
          <a:xfrm>
            <a:off x="0" y="3141663"/>
            <a:ext cx="9144000" cy="863600"/>
          </a:xfrm>
        </p:spPr>
        <p:txBody>
          <a:bodyPr/>
          <a:lstStyle>
            <a:lvl1pPr marL="0" indent="0" algn="ctr">
              <a:buFont typeface="Wingdings" pitchFamily="2" charset="2"/>
              <a:buNone/>
              <a:defRPr sz="3600">
                <a:solidFill>
                  <a:schemeClr val="hlink"/>
                </a:solidFill>
                <a:effectLst>
                  <a:outerShdw blurRad="38100" dist="38100" dir="2700000" algn="tl">
                    <a:srgbClr val="C0C0C0"/>
                  </a:outerShdw>
                </a:effectLst>
                <a:ea typeface="华文隶书" pitchFamily="2" charset="-122"/>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1752398564"/>
      </p:ext>
    </p:extLst>
  </p:cSld>
  <p:clrMapOvr>
    <a:masterClrMapping/>
  </p:clrMapOvr>
  <p:transition spd="med">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FFC6B17F-22BE-43C5-A5FF-134C0F43D2B2}" type="datetime1">
              <a:rPr lang="zh-CN" altLang="en-US"/>
              <a:pPr>
                <a:defRPr/>
              </a:pPr>
              <a:t>2020/4/19</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6" name="Rectangle 13"/>
          <p:cNvSpPr>
            <a:spLocks noGrp="1" noChangeArrowheads="1"/>
          </p:cNvSpPr>
          <p:nvPr>
            <p:ph type="sldNum" sz="quarter" idx="12"/>
          </p:nvPr>
        </p:nvSpPr>
        <p:spPr>
          <a:ln/>
        </p:spPr>
        <p:txBody>
          <a:bodyPr/>
          <a:lstStyle>
            <a:lvl1pPr>
              <a:defRPr/>
            </a:lvl1pPr>
          </a:lstStyle>
          <a:p>
            <a:pPr>
              <a:defRPr/>
            </a:pPr>
            <a:fld id="{D48A1B43-4C1C-4173-A1FB-5ED5594BD045}" type="slidenum">
              <a:rPr lang="en-US" altLang="zh-CN"/>
              <a:pPr>
                <a:defRPr/>
              </a:pPr>
              <a:t>‹#›</a:t>
            </a:fld>
            <a:endParaRPr lang="en-US" altLang="zh-CN"/>
          </a:p>
        </p:txBody>
      </p:sp>
    </p:spTree>
    <p:extLst>
      <p:ext uri="{BB962C8B-B14F-4D97-AF65-F5344CB8AC3E}">
        <p14:creationId xmlns:p14="http://schemas.microsoft.com/office/powerpoint/2010/main" val="2625730212"/>
      </p:ext>
    </p:extLst>
  </p:cSld>
  <p:clrMapOvr>
    <a:masterClrMapping/>
  </p:clrMapOvr>
  <p:transition spd="med">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6113" y="620713"/>
            <a:ext cx="1958975" cy="5616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16013" y="620713"/>
            <a:ext cx="5727700" cy="5616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7AD84936-1F0E-42D5-AEE4-B99470335C20}" type="datetime1">
              <a:rPr lang="zh-CN" altLang="en-US"/>
              <a:pPr>
                <a:defRPr/>
              </a:pPr>
              <a:t>2020/4/19</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6" name="Rectangle 13"/>
          <p:cNvSpPr>
            <a:spLocks noGrp="1" noChangeArrowheads="1"/>
          </p:cNvSpPr>
          <p:nvPr>
            <p:ph type="sldNum" sz="quarter" idx="12"/>
          </p:nvPr>
        </p:nvSpPr>
        <p:spPr>
          <a:ln/>
        </p:spPr>
        <p:txBody>
          <a:bodyPr/>
          <a:lstStyle>
            <a:lvl1pPr>
              <a:defRPr/>
            </a:lvl1pPr>
          </a:lstStyle>
          <a:p>
            <a:pPr>
              <a:defRPr/>
            </a:pPr>
            <a:fld id="{02CFC814-CF32-448C-9F8A-8F2415BBC1A7}" type="slidenum">
              <a:rPr lang="en-US" altLang="zh-CN"/>
              <a:pPr>
                <a:defRPr/>
              </a:pPr>
              <a:t>‹#›</a:t>
            </a:fld>
            <a:endParaRPr lang="en-US" altLang="zh-CN"/>
          </a:p>
        </p:txBody>
      </p:sp>
    </p:spTree>
    <p:extLst>
      <p:ext uri="{BB962C8B-B14F-4D97-AF65-F5344CB8AC3E}">
        <p14:creationId xmlns:p14="http://schemas.microsoft.com/office/powerpoint/2010/main" val="2111822966"/>
      </p:ext>
    </p:extLst>
  </p:cSld>
  <p:clrMapOvr>
    <a:masterClrMapping/>
  </p:clrMapOvr>
  <p:transition spd="med">
    <p:check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16013" y="620713"/>
            <a:ext cx="7827962" cy="936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16013" y="1844675"/>
            <a:ext cx="3843337" cy="43926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11750" y="1844675"/>
            <a:ext cx="3843338" cy="43926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08E25FA0-A333-49DD-8960-5A201CB96A25}" type="datetime1">
              <a:rPr lang="zh-CN" altLang="en-US"/>
              <a:pPr>
                <a:defRPr/>
              </a:pPr>
              <a:t>2020/4/19</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7" name="Rectangle 13"/>
          <p:cNvSpPr>
            <a:spLocks noGrp="1" noChangeArrowheads="1"/>
          </p:cNvSpPr>
          <p:nvPr>
            <p:ph type="sldNum" sz="quarter" idx="12"/>
          </p:nvPr>
        </p:nvSpPr>
        <p:spPr>
          <a:ln/>
        </p:spPr>
        <p:txBody>
          <a:bodyPr/>
          <a:lstStyle>
            <a:lvl1pPr>
              <a:defRPr/>
            </a:lvl1pPr>
          </a:lstStyle>
          <a:p>
            <a:pPr>
              <a:defRPr/>
            </a:pPr>
            <a:fld id="{90C4711C-117F-43D1-AF5F-1AE2FA83F3B2}" type="slidenum">
              <a:rPr lang="en-US" altLang="zh-CN"/>
              <a:pPr>
                <a:defRPr/>
              </a:pPr>
              <a:t>‹#›</a:t>
            </a:fld>
            <a:endParaRPr lang="en-US" altLang="zh-CN"/>
          </a:p>
        </p:txBody>
      </p:sp>
    </p:spTree>
    <p:extLst>
      <p:ext uri="{BB962C8B-B14F-4D97-AF65-F5344CB8AC3E}">
        <p14:creationId xmlns:p14="http://schemas.microsoft.com/office/powerpoint/2010/main" val="1600981410"/>
      </p:ext>
    </p:extLst>
  </p:cSld>
  <p:clrMapOvr>
    <a:masterClrMapping/>
  </p:clrMapOvr>
  <p:transition spd="med">
    <p:check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16013" y="620713"/>
            <a:ext cx="7827962" cy="936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16013" y="1844675"/>
            <a:ext cx="3843337" cy="43926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11750" y="1844675"/>
            <a:ext cx="3843338"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11750" y="4116388"/>
            <a:ext cx="3843338"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fld id="{686EDF90-7572-48CE-88A4-DE5C9558008B}" type="datetime1">
              <a:rPr lang="zh-CN" altLang="en-US"/>
              <a:pPr>
                <a:defRPr/>
              </a:pPr>
              <a:t>2020/4/19</a:t>
            </a:fld>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8" name="Rectangle 13"/>
          <p:cNvSpPr>
            <a:spLocks noGrp="1" noChangeArrowheads="1"/>
          </p:cNvSpPr>
          <p:nvPr>
            <p:ph type="sldNum" sz="quarter" idx="12"/>
          </p:nvPr>
        </p:nvSpPr>
        <p:spPr>
          <a:ln/>
        </p:spPr>
        <p:txBody>
          <a:bodyPr/>
          <a:lstStyle>
            <a:lvl1pPr>
              <a:defRPr/>
            </a:lvl1pPr>
          </a:lstStyle>
          <a:p>
            <a:pPr>
              <a:defRPr/>
            </a:pPr>
            <a:fld id="{38E33198-54B6-46AD-9D1D-204FDEF3805C}" type="slidenum">
              <a:rPr lang="en-US" altLang="zh-CN"/>
              <a:pPr>
                <a:defRPr/>
              </a:pPr>
              <a:t>‹#›</a:t>
            </a:fld>
            <a:endParaRPr lang="en-US" altLang="zh-CN"/>
          </a:p>
        </p:txBody>
      </p:sp>
    </p:spTree>
    <p:extLst>
      <p:ext uri="{BB962C8B-B14F-4D97-AF65-F5344CB8AC3E}">
        <p14:creationId xmlns:p14="http://schemas.microsoft.com/office/powerpoint/2010/main" val="1056211927"/>
      </p:ext>
    </p:extLst>
  </p:cSld>
  <p:clrMapOvr>
    <a:masterClrMapping/>
  </p:clrMapOvr>
  <p:transition spd="med">
    <p:check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685800"/>
            <a:ext cx="7924800"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62000" y="1600200"/>
            <a:ext cx="7769225" cy="4486275"/>
          </a:xfrm>
        </p:spPr>
        <p:txBody>
          <a:bodyPr/>
          <a:lstStyle/>
          <a:p>
            <a:pPr lvl="0"/>
            <a:endParaRPr lang="zh-CN" altLang="en-US" noProof="0" smtClean="0"/>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50CF89D4-D710-432E-B576-9D2576A96CCD}" type="slidenum">
              <a:rPr lang="en-US" altLang="zh-CN"/>
              <a:pPr>
                <a:defRPr/>
              </a:pPr>
              <a:t>‹#›</a:t>
            </a:fld>
            <a:endParaRPr lang="en-US" altLang="zh-CN"/>
          </a:p>
        </p:txBody>
      </p:sp>
    </p:spTree>
    <p:extLst>
      <p:ext uri="{BB962C8B-B14F-4D97-AF65-F5344CB8AC3E}">
        <p14:creationId xmlns:p14="http://schemas.microsoft.com/office/powerpoint/2010/main" val="3037233863"/>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fld id="{A0B76107-8D77-45E3-9520-D3380A30F0C8}" type="datetime1">
              <a:rPr lang="zh-CN" altLang="en-US"/>
              <a:pPr>
                <a:defRPr/>
              </a:pPr>
              <a:t>2020/4/19</a:t>
            </a:fld>
            <a:endParaRPr lang="en-US" altLang="zh-CN"/>
          </a:p>
        </p:txBody>
      </p:sp>
      <p:sp>
        <p:nvSpPr>
          <p:cNvPr id="5" name="Rectangle 13"/>
          <p:cNvSpPr>
            <a:spLocks noGrp="1" noChangeArrowheads="1"/>
          </p:cNvSpPr>
          <p:nvPr>
            <p:ph type="sldNum" sz="quarter" idx="11"/>
          </p:nvPr>
        </p:nvSpPr>
        <p:spPr/>
        <p:txBody>
          <a:bodyPr/>
          <a:lstStyle>
            <a:lvl1pPr>
              <a:defRPr/>
            </a:lvl1pPr>
          </a:lstStyle>
          <a:p>
            <a:pPr>
              <a:defRPr/>
            </a:pPr>
            <a:fld id="{6B825500-1F66-49C1-A624-4233888184BF}" type="slidenum">
              <a:rPr lang="en-US" altLang="zh-CN"/>
              <a:pPr>
                <a:defRPr/>
              </a:pPr>
              <a:t>‹#›</a:t>
            </a:fld>
            <a:endParaRPr lang="en-US" altLang="zh-CN"/>
          </a:p>
        </p:txBody>
      </p:sp>
    </p:spTree>
    <p:extLst>
      <p:ext uri="{BB962C8B-B14F-4D97-AF65-F5344CB8AC3E}">
        <p14:creationId xmlns:p14="http://schemas.microsoft.com/office/powerpoint/2010/main" val="3691795045"/>
      </p:ext>
    </p:extLst>
  </p:cSld>
  <p:clrMapOvr>
    <a:masterClrMapping/>
  </p:clrMapOvr>
  <p:transition spd="med">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219B60D5-769F-4A14-9263-3847B68DDD7B}" type="datetime1">
              <a:rPr lang="zh-CN" altLang="en-US"/>
              <a:pPr>
                <a:defRPr/>
              </a:pPr>
              <a:t>2020/4/19</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6" name="Rectangle 13"/>
          <p:cNvSpPr>
            <a:spLocks noGrp="1" noChangeArrowheads="1"/>
          </p:cNvSpPr>
          <p:nvPr>
            <p:ph type="sldNum" sz="quarter" idx="12"/>
          </p:nvPr>
        </p:nvSpPr>
        <p:spPr>
          <a:ln/>
        </p:spPr>
        <p:txBody>
          <a:bodyPr/>
          <a:lstStyle>
            <a:lvl1pPr>
              <a:defRPr/>
            </a:lvl1pPr>
          </a:lstStyle>
          <a:p>
            <a:pPr>
              <a:defRPr/>
            </a:pPr>
            <a:fld id="{7CC91B17-6852-4C28-895A-A4235EEEF63D}" type="slidenum">
              <a:rPr lang="en-US" altLang="zh-CN"/>
              <a:pPr>
                <a:defRPr/>
              </a:pPr>
              <a:t>‹#›</a:t>
            </a:fld>
            <a:endParaRPr lang="en-US" altLang="zh-CN"/>
          </a:p>
        </p:txBody>
      </p:sp>
    </p:spTree>
    <p:extLst>
      <p:ext uri="{BB962C8B-B14F-4D97-AF65-F5344CB8AC3E}">
        <p14:creationId xmlns:p14="http://schemas.microsoft.com/office/powerpoint/2010/main" val="4205947981"/>
      </p:ext>
    </p:extLst>
  </p:cSld>
  <p:clrMapOvr>
    <a:masterClrMapping/>
  </p:clrMapOvr>
  <p:transition spd="med">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6013" y="1844675"/>
            <a:ext cx="3843337" cy="4392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11750" y="1844675"/>
            <a:ext cx="3843338" cy="4392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CA0433CF-FBD7-4429-9494-BCDB0245EBE1}" type="datetime1">
              <a:rPr lang="zh-CN" altLang="en-US"/>
              <a:pPr>
                <a:defRPr/>
              </a:pPr>
              <a:t>2020/4/19</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7" name="Rectangle 13"/>
          <p:cNvSpPr>
            <a:spLocks noGrp="1" noChangeArrowheads="1"/>
          </p:cNvSpPr>
          <p:nvPr>
            <p:ph type="sldNum" sz="quarter" idx="12"/>
          </p:nvPr>
        </p:nvSpPr>
        <p:spPr>
          <a:ln/>
        </p:spPr>
        <p:txBody>
          <a:bodyPr/>
          <a:lstStyle>
            <a:lvl1pPr>
              <a:defRPr/>
            </a:lvl1pPr>
          </a:lstStyle>
          <a:p>
            <a:pPr>
              <a:defRPr/>
            </a:pPr>
            <a:fld id="{D978231F-CE32-484C-A335-E6CDE49C17CA}" type="slidenum">
              <a:rPr lang="en-US" altLang="zh-CN"/>
              <a:pPr>
                <a:defRPr/>
              </a:pPr>
              <a:t>‹#›</a:t>
            </a:fld>
            <a:endParaRPr lang="en-US" altLang="zh-CN"/>
          </a:p>
        </p:txBody>
      </p:sp>
    </p:spTree>
    <p:extLst>
      <p:ext uri="{BB962C8B-B14F-4D97-AF65-F5344CB8AC3E}">
        <p14:creationId xmlns:p14="http://schemas.microsoft.com/office/powerpoint/2010/main" val="2478176374"/>
      </p:ext>
    </p:extLst>
  </p:cSld>
  <p:clrMapOvr>
    <a:masterClrMapping/>
  </p:clrMapOvr>
  <p:transition spd="med">
    <p:check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6E3EC7CB-E6CA-4CE2-B84D-32B71DB05D57}" type="datetime1">
              <a:rPr lang="zh-CN" altLang="en-US"/>
              <a:pPr>
                <a:defRPr/>
              </a:pPr>
              <a:t>2020/4/19</a:t>
            </a:fld>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9" name="Rectangle 13"/>
          <p:cNvSpPr>
            <a:spLocks noGrp="1" noChangeArrowheads="1"/>
          </p:cNvSpPr>
          <p:nvPr>
            <p:ph type="sldNum" sz="quarter" idx="12"/>
          </p:nvPr>
        </p:nvSpPr>
        <p:spPr>
          <a:ln/>
        </p:spPr>
        <p:txBody>
          <a:bodyPr/>
          <a:lstStyle>
            <a:lvl1pPr>
              <a:defRPr/>
            </a:lvl1pPr>
          </a:lstStyle>
          <a:p>
            <a:pPr>
              <a:defRPr/>
            </a:pPr>
            <a:fld id="{08F62E9D-7994-45C5-B507-295E99E7C957}" type="slidenum">
              <a:rPr lang="en-US" altLang="zh-CN"/>
              <a:pPr>
                <a:defRPr/>
              </a:pPr>
              <a:t>‹#›</a:t>
            </a:fld>
            <a:endParaRPr lang="en-US" altLang="zh-CN"/>
          </a:p>
        </p:txBody>
      </p:sp>
    </p:spTree>
    <p:extLst>
      <p:ext uri="{BB962C8B-B14F-4D97-AF65-F5344CB8AC3E}">
        <p14:creationId xmlns:p14="http://schemas.microsoft.com/office/powerpoint/2010/main" val="2895842545"/>
      </p:ext>
    </p:extLst>
  </p:cSld>
  <p:clrMapOvr>
    <a:masterClrMapping/>
  </p:clrMapOvr>
  <p:transition spd="med">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0E60329C-9358-48E1-95AE-FF58D7835F49}" type="datetime1">
              <a:rPr lang="zh-CN" altLang="en-US"/>
              <a:pPr>
                <a:defRPr/>
              </a:pPr>
              <a:t>2020/4/19</a:t>
            </a:fld>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5" name="Rectangle 13"/>
          <p:cNvSpPr>
            <a:spLocks noGrp="1" noChangeArrowheads="1"/>
          </p:cNvSpPr>
          <p:nvPr>
            <p:ph type="sldNum" sz="quarter" idx="12"/>
          </p:nvPr>
        </p:nvSpPr>
        <p:spPr>
          <a:ln/>
        </p:spPr>
        <p:txBody>
          <a:bodyPr/>
          <a:lstStyle>
            <a:lvl1pPr>
              <a:defRPr/>
            </a:lvl1pPr>
          </a:lstStyle>
          <a:p>
            <a:pPr>
              <a:defRPr/>
            </a:pPr>
            <a:fld id="{8D93BD04-AFA6-4946-8CC5-AF18854022C0}" type="slidenum">
              <a:rPr lang="en-US" altLang="zh-CN"/>
              <a:pPr>
                <a:defRPr/>
              </a:pPr>
              <a:t>‹#›</a:t>
            </a:fld>
            <a:endParaRPr lang="en-US" altLang="zh-CN"/>
          </a:p>
        </p:txBody>
      </p:sp>
    </p:spTree>
    <p:extLst>
      <p:ext uri="{BB962C8B-B14F-4D97-AF65-F5344CB8AC3E}">
        <p14:creationId xmlns:p14="http://schemas.microsoft.com/office/powerpoint/2010/main" val="4253289791"/>
      </p:ext>
    </p:extLst>
  </p:cSld>
  <p:clrMapOvr>
    <a:masterClrMapping/>
  </p:clrMapOvr>
  <p:transition spd="med">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DD55EDBB-5DD5-4266-8C76-D253A2D17876}" type="datetime1">
              <a:rPr lang="zh-CN" altLang="en-US"/>
              <a:pPr>
                <a:defRPr/>
              </a:pPr>
              <a:t>2020/4/19</a:t>
            </a:fld>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4" name="Rectangle 13"/>
          <p:cNvSpPr>
            <a:spLocks noGrp="1" noChangeArrowheads="1"/>
          </p:cNvSpPr>
          <p:nvPr>
            <p:ph type="sldNum" sz="quarter" idx="12"/>
          </p:nvPr>
        </p:nvSpPr>
        <p:spPr>
          <a:ln/>
        </p:spPr>
        <p:txBody>
          <a:bodyPr/>
          <a:lstStyle>
            <a:lvl1pPr>
              <a:defRPr/>
            </a:lvl1pPr>
          </a:lstStyle>
          <a:p>
            <a:pPr>
              <a:defRPr/>
            </a:pPr>
            <a:fld id="{DFD32B8B-91F5-417E-B4F9-C8D85612CE3A}" type="slidenum">
              <a:rPr lang="en-US" altLang="zh-CN"/>
              <a:pPr>
                <a:defRPr/>
              </a:pPr>
              <a:t>‹#›</a:t>
            </a:fld>
            <a:endParaRPr lang="en-US" altLang="zh-CN"/>
          </a:p>
        </p:txBody>
      </p:sp>
    </p:spTree>
    <p:extLst>
      <p:ext uri="{BB962C8B-B14F-4D97-AF65-F5344CB8AC3E}">
        <p14:creationId xmlns:p14="http://schemas.microsoft.com/office/powerpoint/2010/main" val="3933335259"/>
      </p:ext>
    </p:extLst>
  </p:cSld>
  <p:clrMapOvr>
    <a:masterClrMapping/>
  </p:clrMapOvr>
  <p:transition spd="med">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10962BF1-DF7B-4AD1-9250-3700756C6E25}" type="datetime1">
              <a:rPr lang="zh-CN" altLang="en-US"/>
              <a:pPr>
                <a:defRPr/>
              </a:pPr>
              <a:t>2020/4/19</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7" name="Rectangle 13"/>
          <p:cNvSpPr>
            <a:spLocks noGrp="1" noChangeArrowheads="1"/>
          </p:cNvSpPr>
          <p:nvPr>
            <p:ph type="sldNum" sz="quarter" idx="12"/>
          </p:nvPr>
        </p:nvSpPr>
        <p:spPr>
          <a:ln/>
        </p:spPr>
        <p:txBody>
          <a:bodyPr/>
          <a:lstStyle>
            <a:lvl1pPr>
              <a:defRPr/>
            </a:lvl1pPr>
          </a:lstStyle>
          <a:p>
            <a:pPr>
              <a:defRPr/>
            </a:pPr>
            <a:fld id="{07722AF3-A99D-4A26-AAB9-A3BA80BD7EB4}" type="slidenum">
              <a:rPr lang="en-US" altLang="zh-CN"/>
              <a:pPr>
                <a:defRPr/>
              </a:pPr>
              <a:t>‹#›</a:t>
            </a:fld>
            <a:endParaRPr lang="en-US" altLang="zh-CN"/>
          </a:p>
        </p:txBody>
      </p:sp>
    </p:spTree>
    <p:extLst>
      <p:ext uri="{BB962C8B-B14F-4D97-AF65-F5344CB8AC3E}">
        <p14:creationId xmlns:p14="http://schemas.microsoft.com/office/powerpoint/2010/main" val="3512698202"/>
      </p:ext>
    </p:extLst>
  </p:cSld>
  <p:clrMapOvr>
    <a:masterClrMapping/>
  </p:clrMapOvr>
  <p:transition spd="med">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A6DD3DAA-CACC-4BFF-8163-C6AEE0E31C6A}" type="datetime1">
              <a:rPr lang="zh-CN" altLang="en-US"/>
              <a:pPr>
                <a:defRPr/>
              </a:pPr>
              <a:t>2020/4/19</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计算机文化基础 - 第一章 计算机的基础知识</a:t>
            </a:r>
          </a:p>
        </p:txBody>
      </p:sp>
      <p:sp>
        <p:nvSpPr>
          <p:cNvPr id="7" name="Rectangle 13"/>
          <p:cNvSpPr>
            <a:spLocks noGrp="1" noChangeArrowheads="1"/>
          </p:cNvSpPr>
          <p:nvPr>
            <p:ph type="sldNum" sz="quarter" idx="12"/>
          </p:nvPr>
        </p:nvSpPr>
        <p:spPr>
          <a:ln/>
        </p:spPr>
        <p:txBody>
          <a:bodyPr/>
          <a:lstStyle>
            <a:lvl1pPr>
              <a:defRPr/>
            </a:lvl1pPr>
          </a:lstStyle>
          <a:p>
            <a:pPr>
              <a:defRPr/>
            </a:pPr>
            <a:fld id="{CCA737CD-98D3-4D2B-99BB-CDB34CA0FBF1}" type="slidenum">
              <a:rPr lang="en-US" altLang="zh-CN"/>
              <a:pPr>
                <a:defRPr/>
              </a:pPr>
              <a:t>‹#›</a:t>
            </a:fld>
            <a:endParaRPr lang="en-US" altLang="zh-CN"/>
          </a:p>
        </p:txBody>
      </p:sp>
    </p:spTree>
    <p:extLst>
      <p:ext uri="{BB962C8B-B14F-4D97-AF65-F5344CB8AC3E}">
        <p14:creationId xmlns:p14="http://schemas.microsoft.com/office/powerpoint/2010/main" val="3545976458"/>
      </p:ext>
    </p:extLst>
  </p:cSld>
  <p:clrMapOvr>
    <a:masterClrMapping/>
  </p:clrMapOvr>
  <p:transition spd="med">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ltGray">
          <a:xfrm>
            <a:off x="417513" y="900113"/>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1027" name="Rectangle 3"/>
          <p:cNvSpPr>
            <a:spLocks noChangeArrowheads="1"/>
          </p:cNvSpPr>
          <p:nvPr userDrawn="1"/>
        </p:nvSpPr>
        <p:spPr bwMode="ltGray">
          <a:xfrm>
            <a:off x="800100" y="900113"/>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1028" name="Rectangle 4"/>
          <p:cNvSpPr>
            <a:spLocks noChangeArrowheads="1"/>
          </p:cNvSpPr>
          <p:nvPr userDrawn="1"/>
        </p:nvSpPr>
        <p:spPr bwMode="ltGray">
          <a:xfrm>
            <a:off x="541338" y="1322388"/>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1029" name="Rectangle 5"/>
          <p:cNvSpPr>
            <a:spLocks noChangeArrowheads="1"/>
          </p:cNvSpPr>
          <p:nvPr userDrawn="1"/>
        </p:nvSpPr>
        <p:spPr bwMode="ltGray">
          <a:xfrm>
            <a:off x="911225" y="1322388"/>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1030" name="Rectangle 6"/>
          <p:cNvSpPr>
            <a:spLocks noChangeArrowheads="1"/>
          </p:cNvSpPr>
          <p:nvPr userDrawn="1"/>
        </p:nvSpPr>
        <p:spPr bwMode="ltGray">
          <a:xfrm>
            <a:off x="127000" y="1249363"/>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1031" name="Rectangle 7"/>
          <p:cNvSpPr>
            <a:spLocks noChangeArrowheads="1"/>
          </p:cNvSpPr>
          <p:nvPr/>
        </p:nvSpPr>
        <p:spPr bwMode="gray">
          <a:xfrm>
            <a:off x="762000" y="792163"/>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1032" name="Rectangle 8"/>
          <p:cNvSpPr>
            <a:spLocks noChangeArrowheads="1"/>
          </p:cNvSpPr>
          <p:nvPr/>
        </p:nvSpPr>
        <p:spPr bwMode="gray">
          <a:xfrm>
            <a:off x="442913" y="1582738"/>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defRPr/>
            </a:pPr>
            <a:endParaRPr kumimoji="1" lang="zh-CN" altLang="zh-CN" sz="2400" smtClean="0"/>
          </a:p>
        </p:txBody>
      </p:sp>
      <p:sp>
        <p:nvSpPr>
          <p:cNvPr id="4105" name="Rectangle 9"/>
          <p:cNvSpPr>
            <a:spLocks noGrp="1" noChangeArrowheads="1"/>
          </p:cNvSpPr>
          <p:nvPr>
            <p:ph type="title"/>
          </p:nvPr>
        </p:nvSpPr>
        <p:spPr bwMode="auto">
          <a:xfrm>
            <a:off x="1116013" y="620713"/>
            <a:ext cx="7827962" cy="936625"/>
          </a:xfrm>
          <a:prstGeom prst="rect">
            <a:avLst/>
          </a:prstGeom>
          <a:noFill/>
          <a:ln>
            <a:noFill/>
          </a:ln>
          <a:effectLs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16013" y="1844675"/>
            <a:ext cx="7839075"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7" name="Rectangle 11"/>
          <p:cNvSpPr>
            <a:spLocks noGrp="1" noChangeArrowheads="1"/>
          </p:cNvSpPr>
          <p:nvPr>
            <p:ph type="dt" sz="half" idx="2"/>
          </p:nvPr>
        </p:nvSpPr>
        <p:spPr bwMode="auto">
          <a:xfrm>
            <a:off x="179388" y="6237288"/>
            <a:ext cx="1152525"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a:defRPr sz="1400">
                <a:effectLst>
                  <a:outerShdw blurRad="38100" dist="38100" dir="2700000" algn="tl">
                    <a:srgbClr val="C0C0C0"/>
                  </a:outerShdw>
                </a:effectLst>
                <a:latin typeface="+mn-lt"/>
                <a:ea typeface="方正姚体" pitchFamily="2" charset="-122"/>
              </a:defRPr>
            </a:lvl1pPr>
          </a:lstStyle>
          <a:p>
            <a:pPr>
              <a:defRPr/>
            </a:pPr>
            <a:fld id="{10ED17A1-2BBC-4A56-9DBF-EA6EFD9F78FE}" type="datetime1">
              <a:rPr lang="zh-CN" altLang="en-US"/>
              <a:pPr>
                <a:defRPr/>
              </a:pPr>
              <a:t>2020/4/19</a:t>
            </a:fld>
            <a:endParaRPr lang="en-US" altLang="zh-CN"/>
          </a:p>
        </p:txBody>
      </p:sp>
      <p:sp>
        <p:nvSpPr>
          <p:cNvPr id="4108" name="Rectangle 12"/>
          <p:cNvSpPr>
            <a:spLocks noGrp="1" noChangeArrowheads="1"/>
          </p:cNvSpPr>
          <p:nvPr>
            <p:ph type="ftr" sz="quarter" idx="3"/>
          </p:nvPr>
        </p:nvSpPr>
        <p:spPr bwMode="auto">
          <a:xfrm>
            <a:off x="1476375" y="6243638"/>
            <a:ext cx="619125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a:solidFill>
                  <a:srgbClr val="6600CC"/>
                </a:solidFill>
                <a:effectLst>
                  <a:outerShdw blurRad="38100" dist="38100" dir="2700000" algn="tl">
                    <a:srgbClr val="C0C0C0"/>
                  </a:outerShdw>
                </a:effectLst>
                <a:ea typeface="方正姚体" pitchFamily="2" charset="-122"/>
              </a:defRPr>
            </a:lvl1pPr>
          </a:lstStyle>
          <a:p>
            <a:pPr>
              <a:defRPr/>
            </a:pPr>
            <a:r>
              <a:rPr lang="en-US" altLang="zh-CN"/>
              <a:t>计算机文化基础 - 第一章 计算机的基础知识</a:t>
            </a:r>
          </a:p>
        </p:txBody>
      </p:sp>
      <p:sp>
        <p:nvSpPr>
          <p:cNvPr id="4109" name="Rectangle 13"/>
          <p:cNvSpPr>
            <a:spLocks noGrp="1" noChangeArrowheads="1"/>
          </p:cNvSpPr>
          <p:nvPr>
            <p:ph type="sldNum" sz="quarter" idx="4"/>
          </p:nvPr>
        </p:nvSpPr>
        <p:spPr bwMode="auto">
          <a:xfrm>
            <a:off x="7812088" y="6237288"/>
            <a:ext cx="1152525"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C0C0C0"/>
                  </a:outerShdw>
                </a:effectLst>
                <a:latin typeface="+mn-lt"/>
                <a:ea typeface="方正姚体" pitchFamily="2" charset="-122"/>
              </a:defRPr>
            </a:lvl1pPr>
          </a:lstStyle>
          <a:p>
            <a:pPr>
              <a:defRPr/>
            </a:pPr>
            <a:fld id="{D951560C-6268-470D-8D76-89AEC6B8F74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91" r:id="rId14"/>
  </p:sldLayoutIdLst>
  <p:transition spd="med">
    <p:checker/>
  </p:transition>
  <p:hf hdr="0"/>
  <p:txStyles>
    <p:titleStyle>
      <a:lvl1pPr algn="l" rtl="0" eaLnBrk="0" fontAlgn="base" hangingPunct="0">
        <a:spcBef>
          <a:spcPct val="0"/>
        </a:spcBef>
        <a:spcAft>
          <a:spcPct val="0"/>
        </a:spcAft>
        <a:defRPr sz="4800">
          <a:solidFill>
            <a:srgbClr val="3366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2pPr>
      <a:lvl3pPr algn="l" rtl="0" eaLnBrk="0" fontAlgn="base" hangingPunct="0">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3pPr>
      <a:lvl4pPr algn="l" rtl="0" eaLnBrk="0" fontAlgn="base" hangingPunct="0">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4pPr>
      <a:lvl5pPr algn="l" rtl="0" eaLnBrk="0" fontAlgn="base" hangingPunct="0">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5pPr>
      <a:lvl6pPr marL="457200" algn="l" rtl="0" fontAlgn="base">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6pPr>
      <a:lvl7pPr marL="914400" algn="l" rtl="0" fontAlgn="base">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7pPr>
      <a:lvl8pPr marL="1371600" algn="l" rtl="0" fontAlgn="base">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8pPr>
      <a:lvl9pPr marL="1828800" algn="l" rtl="0" fontAlgn="base">
        <a:spcBef>
          <a:spcPct val="0"/>
        </a:spcBef>
        <a:spcAft>
          <a:spcPct val="0"/>
        </a:spcAft>
        <a:defRPr sz="4800">
          <a:solidFill>
            <a:srgbClr val="336600"/>
          </a:solidFill>
          <a:effectLst>
            <a:outerShdw blurRad="38100" dist="38100" dir="2700000" algn="tl">
              <a:srgbClr val="C0C0C0"/>
            </a:outerShdw>
          </a:effectLst>
          <a:latin typeface="Times New Roman" pitchFamily="18" charset="0"/>
          <a:ea typeface="华文新魏"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jpe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jpeg"/><Relationship Id="rId17" Type="http://schemas.openxmlformats.org/officeDocument/2006/relationships/image" Target="../media/image64.jpeg"/><Relationship Id="rId2" Type="http://schemas.openxmlformats.org/officeDocument/2006/relationships/image" Target="../media/image49.png"/><Relationship Id="rId16" Type="http://schemas.openxmlformats.org/officeDocument/2006/relationships/image" Target="../media/image63.jpeg"/><Relationship Id="rId1" Type="http://schemas.openxmlformats.org/officeDocument/2006/relationships/slideLayout" Target="../slideLayouts/slideLayout1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jpe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news.ifeng.com/mainland/special/lushandizhen/content3/detail_2013_04/21/24467977_0.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baike.baidu.com/view/330120.htm" TargetMode="External"/><Relationship Id="rId2" Type="http://schemas.openxmlformats.org/officeDocument/2006/relationships/hyperlink" Target="http://baike.baidu.com/view/4821.ht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file:///\\ip"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solidFill>
                  <a:srgbClr val="002060"/>
                </a:solidFill>
                <a:latin typeface="隶书" pitchFamily="49" charset="-122"/>
                <a:ea typeface="隶书" pitchFamily="49" charset="-122"/>
              </a:rPr>
              <a:t>第二章 </a:t>
            </a:r>
            <a:r>
              <a:rPr lang="en-US" altLang="zh-CN" dirty="0" smtClean="0">
                <a:solidFill>
                  <a:srgbClr val="002060"/>
                </a:solidFill>
                <a:latin typeface="隶书" pitchFamily="49" charset="-122"/>
                <a:ea typeface="隶书" pitchFamily="49" charset="-122"/>
              </a:rPr>
              <a:t> </a:t>
            </a:r>
            <a:r>
              <a:rPr lang="zh-CN" altLang="en-US" dirty="0" smtClean="0">
                <a:solidFill>
                  <a:srgbClr val="002060"/>
                </a:solidFill>
                <a:latin typeface="隶书" pitchFamily="49" charset="-122"/>
                <a:ea typeface="隶书" pitchFamily="49" charset="-122"/>
              </a:rPr>
              <a:t>操作系统 </a:t>
            </a:r>
            <a:endParaRPr lang="zh-CN" altLang="en-US" dirty="0" smtClean="0">
              <a:solidFill>
                <a:srgbClr val="002060"/>
              </a:solidFill>
            </a:endParaRPr>
          </a:p>
        </p:txBody>
      </p:sp>
      <p:sp>
        <p:nvSpPr>
          <p:cNvPr id="5123" name="内容占位符 2"/>
          <p:cNvSpPr>
            <a:spLocks noGrp="1"/>
          </p:cNvSpPr>
          <p:nvPr>
            <p:ph idx="1"/>
          </p:nvPr>
        </p:nvSpPr>
        <p:spPr/>
        <p:txBody>
          <a:bodyPr/>
          <a:lstStyle/>
          <a:p>
            <a:pPr eaLnBrk="1" hangingPunct="1"/>
            <a:r>
              <a:rPr lang="en-US" altLang="zh-CN" smtClean="0"/>
              <a:t>2.1</a:t>
            </a:r>
            <a:r>
              <a:rPr lang="zh-CN" altLang="en-US" smtClean="0"/>
              <a:t>、操作系统概述</a:t>
            </a:r>
            <a:endParaRPr lang="en-US" altLang="zh-CN" smtClean="0"/>
          </a:p>
          <a:p>
            <a:pPr eaLnBrk="1" hangingPunct="1"/>
            <a:r>
              <a:rPr lang="en-US" altLang="zh-CN" smtClean="0"/>
              <a:t>2.2</a:t>
            </a:r>
            <a:r>
              <a:rPr lang="zh-CN" altLang="en-US" smtClean="0"/>
              <a:t>、操作系统功能</a:t>
            </a:r>
          </a:p>
          <a:p>
            <a:pPr eaLnBrk="1" hangingPunct="1"/>
            <a:r>
              <a:rPr lang="en-US" altLang="zh-CN" smtClean="0"/>
              <a:t>2.3</a:t>
            </a:r>
            <a:r>
              <a:rPr lang="zh-CN" altLang="en-US" smtClean="0"/>
              <a:t>、 </a:t>
            </a:r>
            <a:r>
              <a:rPr lang="en-US" altLang="zh-CN" smtClean="0"/>
              <a:t>Windows</a:t>
            </a:r>
            <a:r>
              <a:rPr lang="zh-CN" altLang="en-US" smtClean="0"/>
              <a:t>操作系统常用命令</a:t>
            </a:r>
            <a:endParaRPr lang="en-US" altLang="zh-CN" smtClean="0"/>
          </a:p>
        </p:txBody>
      </p:sp>
      <p:sp>
        <p:nvSpPr>
          <p:cNvPr id="4" name="日期占位符 3"/>
          <p:cNvSpPr>
            <a:spLocks noGrp="1"/>
          </p:cNvSpPr>
          <p:nvPr>
            <p:ph type="dt" sz="quarter" idx="10"/>
          </p:nvPr>
        </p:nvSpPr>
        <p:spPr/>
        <p:txBody>
          <a:bodyPr/>
          <a:lstStyle/>
          <a:p>
            <a:pPr>
              <a:defRPr/>
            </a:pPr>
            <a:fld id="{353A0013-310D-4582-9CE2-641A17726D55}" type="datetime1">
              <a:rPr lang="zh-CN" altLang="en-US"/>
              <a:pPr>
                <a:defRPr/>
              </a:pPr>
              <a:t>2020/4/19</a:t>
            </a:fld>
            <a:endParaRPr lang="en-US" altLang="zh-CN"/>
          </a:p>
        </p:txBody>
      </p:sp>
      <p:sp>
        <p:nvSpPr>
          <p:cNvPr id="5" name="页脚占位符 4"/>
          <p:cNvSpPr>
            <a:spLocks noGrp="1"/>
          </p:cNvSpPr>
          <p:nvPr>
            <p:ph type="ftr" sz="quarter" idx="4294967295"/>
          </p:nvPr>
        </p:nvSpPr>
        <p:spPr/>
        <p:txBody>
          <a:bodyPr/>
          <a:lstStyle/>
          <a:p>
            <a:pPr>
              <a:defRPr/>
            </a:pPr>
            <a:r>
              <a:rPr lang="en-US" altLang="zh-CN"/>
              <a:t>计算机文化基础 - 第一章 计算机的基础知识</a:t>
            </a:r>
          </a:p>
        </p:txBody>
      </p:sp>
      <p:sp>
        <p:nvSpPr>
          <p:cNvPr id="6" name="灯片编号占位符 5"/>
          <p:cNvSpPr>
            <a:spLocks noGrp="1"/>
          </p:cNvSpPr>
          <p:nvPr>
            <p:ph type="sldNum" sz="quarter" idx="11"/>
          </p:nvPr>
        </p:nvSpPr>
        <p:spPr/>
        <p:txBody>
          <a:bodyPr/>
          <a:lstStyle/>
          <a:p>
            <a:pPr>
              <a:defRPr/>
            </a:pPr>
            <a:fld id="{60C9F76B-3E24-45A6-8F20-827EED5C58B3}" type="slidenum">
              <a:rPr lang="en-US" altLang="zh-CN"/>
              <a:pPr>
                <a:defRPr/>
              </a:pPr>
              <a:t>1</a:t>
            </a:fld>
            <a:endParaRPr lang="en-US" altLang="zh-CN"/>
          </a:p>
        </p:txBody>
      </p:sp>
    </p:spTree>
  </p:cSld>
  <p:clrMapOvr>
    <a:masterClrMapping/>
  </p:clrMapOvr>
  <p:transition spd="med">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half" idx="1"/>
          </p:nvPr>
        </p:nvSpPr>
        <p:spPr/>
        <p:txBody>
          <a:bodyPr/>
          <a:lstStyle/>
          <a:p>
            <a:r>
              <a:rPr lang="en-US" altLang="zh-CN" dirty="0"/>
              <a:t>1998</a:t>
            </a:r>
            <a:r>
              <a:rPr lang="zh-CN" altLang="en-US" dirty="0"/>
              <a:t>年</a:t>
            </a:r>
            <a:r>
              <a:rPr lang="en-US" altLang="zh-CN" dirty="0"/>
              <a:t>6</a:t>
            </a:r>
            <a:r>
              <a:rPr lang="zh-CN" altLang="en-US" dirty="0"/>
              <a:t>月</a:t>
            </a:r>
            <a:r>
              <a:rPr lang="en-US" altLang="zh-CN" dirty="0"/>
              <a:t>25</a:t>
            </a:r>
            <a:r>
              <a:rPr lang="zh-CN" altLang="en-US" dirty="0"/>
              <a:t>日，</a:t>
            </a:r>
            <a:r>
              <a:rPr lang="en-US" altLang="zh-CN" dirty="0"/>
              <a:t>Windows 98</a:t>
            </a:r>
            <a:r>
              <a:rPr lang="zh-CN" altLang="en-US" dirty="0"/>
              <a:t>发布；这个新的系统是基于 </a:t>
            </a:r>
            <a:r>
              <a:rPr lang="en-US" altLang="zh-CN" dirty="0"/>
              <a:t>Windows 95</a:t>
            </a:r>
            <a:r>
              <a:rPr lang="zh-CN" altLang="en-US" dirty="0"/>
              <a:t>上编写的</a:t>
            </a:r>
            <a:r>
              <a:rPr lang="zh-CN" altLang="en-US" dirty="0" smtClean="0"/>
              <a:t>。</a:t>
            </a:r>
            <a:endParaRPr lang="en-US" altLang="zh-CN" dirty="0" smtClean="0"/>
          </a:p>
          <a:p>
            <a:r>
              <a:rPr lang="en-US" altLang="zh-CN" dirty="0"/>
              <a:t>Windows 98</a:t>
            </a:r>
            <a:r>
              <a:rPr lang="zh-CN" altLang="en-US" dirty="0"/>
              <a:t>是一个混合</a:t>
            </a:r>
            <a:r>
              <a:rPr lang="en-US" altLang="zh-CN" dirty="0"/>
              <a:t>16</a:t>
            </a:r>
            <a:r>
              <a:rPr lang="zh-CN" altLang="en-US" dirty="0"/>
              <a:t>位 </a:t>
            </a:r>
            <a:r>
              <a:rPr lang="en-US" altLang="zh-CN" dirty="0"/>
              <a:t>/32</a:t>
            </a:r>
            <a:r>
              <a:rPr lang="zh-CN" altLang="en-US" dirty="0"/>
              <a:t>位的</a:t>
            </a:r>
            <a:r>
              <a:rPr lang="en-US" altLang="zh-CN" dirty="0"/>
              <a:t>Windows</a:t>
            </a:r>
            <a:r>
              <a:rPr lang="zh-CN" altLang="en-US" dirty="0"/>
              <a:t>系统，其版本 号为</a:t>
            </a:r>
            <a:r>
              <a:rPr lang="en-US" altLang="zh-CN" dirty="0"/>
              <a:t>4.1</a:t>
            </a:r>
            <a:r>
              <a:rPr lang="zh-CN" altLang="en-US" dirty="0"/>
              <a:t>。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42706" y="2612231"/>
            <a:ext cx="3781425" cy="285750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10</a:t>
            </a:fld>
            <a:endParaRPr lang="en-US" altLang="zh-CN"/>
          </a:p>
        </p:txBody>
      </p:sp>
    </p:spTree>
    <p:extLst>
      <p:ext uri="{BB962C8B-B14F-4D97-AF65-F5344CB8AC3E}">
        <p14:creationId xmlns:p14="http://schemas.microsoft.com/office/powerpoint/2010/main" val="191704968"/>
      </p:ext>
    </p:extLst>
  </p:cSld>
  <p:clrMapOvr>
    <a:masterClrMapping/>
  </p:clrMapOvr>
  <p:transition spd="med">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Me</a:t>
            </a:r>
            <a:endParaRPr lang="zh-CN" altLang="en-US" dirty="0"/>
          </a:p>
        </p:txBody>
      </p:sp>
      <p:sp>
        <p:nvSpPr>
          <p:cNvPr id="3" name="内容占位符 2"/>
          <p:cNvSpPr>
            <a:spLocks noGrp="1"/>
          </p:cNvSpPr>
          <p:nvPr>
            <p:ph sz="half" idx="1"/>
          </p:nvPr>
        </p:nvSpPr>
        <p:spPr/>
        <p:txBody>
          <a:bodyPr/>
          <a:lstStyle/>
          <a:p>
            <a:r>
              <a:rPr lang="en-US" altLang="zh-CN" dirty="0"/>
              <a:t>Windows ME</a:t>
            </a:r>
            <a:r>
              <a:rPr lang="zh-CN" altLang="en-US" dirty="0"/>
              <a:t>是一个</a:t>
            </a:r>
            <a:r>
              <a:rPr lang="en-US" altLang="zh-CN" dirty="0"/>
              <a:t>16</a:t>
            </a:r>
            <a:r>
              <a:rPr lang="zh-CN" altLang="en-US" dirty="0"/>
              <a:t>位</a:t>
            </a:r>
            <a:r>
              <a:rPr lang="en-US" altLang="zh-CN" dirty="0"/>
              <a:t>/32</a:t>
            </a:r>
            <a:r>
              <a:rPr lang="zh-CN" altLang="en-US" dirty="0"/>
              <a:t>位混 合的</a:t>
            </a:r>
            <a:r>
              <a:rPr lang="en-US" altLang="zh-CN" dirty="0"/>
              <a:t>Windows</a:t>
            </a:r>
            <a:r>
              <a:rPr lang="zh-CN" altLang="en-US" dirty="0"/>
              <a:t>系统，由微软公司发 行于</a:t>
            </a:r>
            <a:r>
              <a:rPr lang="en-US" altLang="zh-CN" dirty="0"/>
              <a:t>2000</a:t>
            </a:r>
            <a:r>
              <a:rPr lang="zh-CN" altLang="en-US" dirty="0"/>
              <a:t>年。 是最后一个基于</a:t>
            </a:r>
            <a:r>
              <a:rPr lang="en-US" altLang="zh-CN" dirty="0"/>
              <a:t>DOS </a:t>
            </a:r>
            <a:r>
              <a:rPr lang="zh-CN" altLang="en-US" dirty="0"/>
              <a:t>的混合</a:t>
            </a:r>
            <a:r>
              <a:rPr lang="en-US" altLang="zh-CN" dirty="0"/>
              <a:t>16</a:t>
            </a:r>
            <a:r>
              <a:rPr lang="zh-CN" altLang="en-US" dirty="0"/>
              <a:t>位</a:t>
            </a:r>
            <a:r>
              <a:rPr lang="en-US" altLang="zh-CN" dirty="0"/>
              <a:t>/32</a:t>
            </a:r>
            <a:r>
              <a:rPr lang="zh-CN" altLang="en-US" dirty="0"/>
              <a:t>位的</a:t>
            </a:r>
            <a:r>
              <a:rPr lang="en-US" altLang="zh-CN" dirty="0"/>
              <a:t>Windows 9X</a:t>
            </a:r>
            <a:r>
              <a:rPr lang="zh-CN" altLang="en-US" dirty="0"/>
              <a:t>系 列的</a:t>
            </a:r>
            <a:r>
              <a:rPr lang="en-US" altLang="zh-CN" dirty="0"/>
              <a:t>Windows</a:t>
            </a:r>
            <a:r>
              <a:rPr lang="zh-CN" altLang="en-US" dirty="0"/>
              <a:t>，其版本号为</a:t>
            </a:r>
            <a:r>
              <a:rPr lang="en-US" altLang="zh-CN" dirty="0"/>
              <a:t>4.9</a:t>
            </a:r>
            <a:endParaRPr lang="zh-CN" altLang="en-US" dirty="0"/>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0072" y="2132856"/>
            <a:ext cx="3581400" cy="257175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11</a:t>
            </a:fld>
            <a:endParaRPr lang="en-US" altLang="zh-CN"/>
          </a:p>
        </p:txBody>
      </p:sp>
    </p:spTree>
    <p:extLst>
      <p:ext uri="{BB962C8B-B14F-4D97-AF65-F5344CB8AC3E}">
        <p14:creationId xmlns:p14="http://schemas.microsoft.com/office/powerpoint/2010/main" val="3589098076"/>
      </p:ext>
    </p:extLst>
  </p:cSld>
  <p:clrMapOvr>
    <a:masterClrMapping/>
  </p:clrMapOvr>
  <p:transition spd="med">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Windows 2000</a:t>
            </a:r>
            <a:endParaRPr lang="zh-CN" altLang="en-US" dirty="0"/>
          </a:p>
        </p:txBody>
      </p:sp>
      <p:sp>
        <p:nvSpPr>
          <p:cNvPr id="3" name="内容占位符 2"/>
          <p:cNvSpPr>
            <a:spLocks noGrp="1"/>
          </p:cNvSpPr>
          <p:nvPr>
            <p:ph sz="half" idx="1"/>
          </p:nvPr>
        </p:nvSpPr>
        <p:spPr/>
        <p:txBody>
          <a:bodyPr/>
          <a:lstStyle/>
          <a:p>
            <a:r>
              <a:rPr lang="en-US" altLang="zh-CN" dirty="0"/>
              <a:t>Microsoft Windows 2000</a:t>
            </a:r>
            <a:r>
              <a:rPr lang="zh-CN" altLang="en-US" dirty="0"/>
              <a:t>（起初 称为</a:t>
            </a:r>
            <a:r>
              <a:rPr lang="en-US" altLang="zh-CN" dirty="0"/>
              <a:t>Windows NT 5.0</a:t>
            </a:r>
            <a:r>
              <a:rPr lang="zh-CN" altLang="en-US" dirty="0"/>
              <a:t>）是一个由 微软公司发行于</a:t>
            </a:r>
            <a:r>
              <a:rPr lang="en-US" altLang="zh-CN" dirty="0"/>
              <a:t>2000</a:t>
            </a:r>
            <a:r>
              <a:rPr lang="zh-CN" altLang="en-US" dirty="0"/>
              <a:t>年</a:t>
            </a:r>
            <a:r>
              <a:rPr lang="en-US" altLang="zh-CN" dirty="0"/>
              <a:t>12</a:t>
            </a:r>
            <a:r>
              <a:rPr lang="zh-CN" altLang="en-US" dirty="0"/>
              <a:t>月</a:t>
            </a:r>
            <a:r>
              <a:rPr lang="en-US" altLang="zh-CN" dirty="0"/>
              <a:t>19</a:t>
            </a:r>
            <a:r>
              <a:rPr lang="zh-CN" altLang="en-US" dirty="0"/>
              <a:t>日 的</a:t>
            </a:r>
            <a:r>
              <a:rPr lang="en-US" altLang="zh-CN" dirty="0"/>
              <a:t>Windows NT</a:t>
            </a:r>
            <a:r>
              <a:rPr lang="zh-CN" altLang="en-US" dirty="0"/>
              <a:t>系列的纯</a:t>
            </a:r>
            <a:r>
              <a:rPr lang="en-US" altLang="zh-CN" dirty="0"/>
              <a:t>32</a:t>
            </a:r>
            <a:r>
              <a:rPr lang="zh-CN" altLang="en-US" dirty="0"/>
              <a:t>位图 形的视窗操作系统。</a:t>
            </a:r>
            <a:r>
              <a:rPr lang="en-US" altLang="zh-CN" dirty="0"/>
              <a:t>Windows 2000</a:t>
            </a:r>
            <a:r>
              <a:rPr lang="zh-CN" altLang="en-US" dirty="0"/>
              <a:t>是主要面向商业的操作系统。</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52256" y="2483644"/>
            <a:ext cx="3362325" cy="3114675"/>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12</a:t>
            </a:fld>
            <a:endParaRPr lang="en-US" altLang="zh-CN"/>
          </a:p>
        </p:txBody>
      </p:sp>
    </p:spTree>
    <p:extLst>
      <p:ext uri="{BB962C8B-B14F-4D97-AF65-F5344CB8AC3E}">
        <p14:creationId xmlns:p14="http://schemas.microsoft.com/office/powerpoint/2010/main" val="784345954"/>
      </p:ext>
    </p:extLst>
  </p:cSld>
  <p:clrMapOvr>
    <a:masterClrMapping/>
  </p:clrMapOvr>
  <p:transition spd="med">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Windows XP</a:t>
            </a:r>
            <a:endParaRPr lang="zh-CN" altLang="en-US" dirty="0"/>
          </a:p>
        </p:txBody>
      </p:sp>
      <p:sp>
        <p:nvSpPr>
          <p:cNvPr id="3" name="内容占位符 2"/>
          <p:cNvSpPr>
            <a:spLocks noGrp="1"/>
          </p:cNvSpPr>
          <p:nvPr>
            <p:ph sz="half" idx="1"/>
          </p:nvPr>
        </p:nvSpPr>
        <p:spPr/>
        <p:txBody>
          <a:bodyPr/>
          <a:lstStyle/>
          <a:p>
            <a:pPr marL="0" indent="0">
              <a:buNone/>
            </a:pPr>
            <a:r>
              <a:rPr lang="en-US" altLang="zh-CN" dirty="0"/>
              <a:t>2001</a:t>
            </a:r>
            <a:r>
              <a:rPr lang="zh-CN" altLang="en-US" dirty="0"/>
              <a:t>年</a:t>
            </a:r>
            <a:r>
              <a:rPr lang="en-US" altLang="zh-CN" dirty="0"/>
              <a:t>10</a:t>
            </a:r>
            <a:r>
              <a:rPr lang="zh-CN" altLang="en-US" dirty="0"/>
              <a:t>月</a:t>
            </a:r>
            <a:r>
              <a:rPr lang="en-US" altLang="zh-CN" dirty="0" smtClean="0"/>
              <a:t>25</a:t>
            </a:r>
            <a:r>
              <a:rPr lang="zh-CN" altLang="en-US" dirty="0" smtClean="0"/>
              <a:t>日，</a:t>
            </a:r>
            <a:r>
              <a:rPr lang="en-US" altLang="zh-CN" dirty="0" smtClean="0"/>
              <a:t>windows XP</a:t>
            </a:r>
            <a:r>
              <a:rPr lang="zh-CN" altLang="en-US" dirty="0"/>
              <a:t>发布。</a:t>
            </a:r>
            <a:r>
              <a:rPr lang="en-US" altLang="zh-CN" dirty="0"/>
              <a:t>Windows XP</a:t>
            </a:r>
            <a:r>
              <a:rPr lang="zh-CN" altLang="en-US" dirty="0"/>
              <a:t>是</a:t>
            </a:r>
            <a:r>
              <a:rPr lang="zh-CN" altLang="en-US" dirty="0" smtClean="0"/>
              <a:t>微软</a:t>
            </a:r>
            <a:r>
              <a:rPr lang="zh-CN" altLang="en-US" dirty="0"/>
              <a:t>把所有用户要求合成一个操作系统的尝试，和以前的 </a:t>
            </a:r>
            <a:r>
              <a:rPr lang="en-US" altLang="zh-CN" dirty="0"/>
              <a:t>windows</a:t>
            </a:r>
            <a:r>
              <a:rPr lang="zh-CN" altLang="en-US" dirty="0"/>
              <a:t>桌面系统相比稳定性有所提高，而为此付出的代 价是丧失了对基于</a:t>
            </a:r>
            <a:r>
              <a:rPr lang="en-US" altLang="zh-CN" dirty="0"/>
              <a:t>DOS</a:t>
            </a:r>
            <a:r>
              <a:rPr lang="zh-CN" altLang="en-US" dirty="0"/>
              <a:t>程序的支持。</a:t>
            </a:r>
          </a:p>
        </p:txBody>
      </p:sp>
      <p:pic>
        <p:nvPicPr>
          <p:cNvPr id="8" name="内容占位符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50" y="3444318"/>
            <a:ext cx="3843338" cy="1193327"/>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13</a:t>
            </a:fld>
            <a:endParaRPr lang="en-US" altLang="zh-CN"/>
          </a:p>
        </p:txBody>
      </p:sp>
    </p:spTree>
    <p:extLst>
      <p:ext uri="{BB962C8B-B14F-4D97-AF65-F5344CB8AC3E}">
        <p14:creationId xmlns:p14="http://schemas.microsoft.com/office/powerpoint/2010/main" val="2926672611"/>
      </p:ext>
    </p:extLst>
  </p:cSld>
  <p:clrMapOvr>
    <a:masterClrMapping/>
  </p:clrMapOvr>
  <p:transition spd="med">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Windows Server 2003</a:t>
            </a:r>
            <a:endParaRPr lang="zh-CN" altLang="en-US" dirty="0"/>
          </a:p>
        </p:txBody>
      </p:sp>
      <p:sp>
        <p:nvSpPr>
          <p:cNvPr id="3" name="内容占位符 2"/>
          <p:cNvSpPr>
            <a:spLocks noGrp="1"/>
          </p:cNvSpPr>
          <p:nvPr>
            <p:ph sz="half" idx="1"/>
          </p:nvPr>
        </p:nvSpPr>
        <p:spPr/>
        <p:txBody>
          <a:bodyPr/>
          <a:lstStyle/>
          <a:p>
            <a:pPr marL="0" indent="0">
              <a:buNone/>
            </a:pPr>
            <a:r>
              <a:rPr lang="en-US" altLang="zh-CN" dirty="0"/>
              <a:t>2003</a:t>
            </a:r>
            <a:r>
              <a:rPr lang="zh-CN" altLang="en-US" dirty="0"/>
              <a:t>年</a:t>
            </a:r>
            <a:r>
              <a:rPr lang="en-US" altLang="zh-CN" dirty="0"/>
              <a:t>4</a:t>
            </a:r>
            <a:r>
              <a:rPr lang="zh-CN" altLang="en-US" dirty="0" smtClean="0"/>
              <a:t>月，</a:t>
            </a:r>
            <a:r>
              <a:rPr lang="en-US" altLang="zh-CN" dirty="0" smtClean="0"/>
              <a:t>Windows </a:t>
            </a:r>
            <a:r>
              <a:rPr lang="en-US" altLang="zh-CN" dirty="0"/>
              <a:t>Server 2003</a:t>
            </a:r>
            <a:r>
              <a:rPr lang="zh-CN" altLang="en-US" dirty="0"/>
              <a:t>发布；对活动目录、组</a:t>
            </a:r>
            <a:r>
              <a:rPr lang="zh-CN" altLang="en-US" dirty="0" smtClean="0"/>
              <a:t>策略</a:t>
            </a:r>
            <a:r>
              <a:rPr lang="zh-CN" altLang="en-US" dirty="0"/>
              <a:t>操作和管理、磁盘管理等</a:t>
            </a:r>
            <a:r>
              <a:rPr lang="zh-CN" altLang="en-US" dirty="0" smtClean="0"/>
              <a:t>面向</a:t>
            </a:r>
            <a:r>
              <a:rPr lang="zh-CN" altLang="en-US" dirty="0"/>
              <a:t>服务器的功能作了较大改进， 对</a:t>
            </a:r>
            <a:r>
              <a:rPr lang="en-US" altLang="zh-CN" dirty="0" err="1"/>
              <a:t>.net</a:t>
            </a:r>
            <a:r>
              <a:rPr lang="zh-CN" altLang="en-US" dirty="0"/>
              <a:t>技术的完善支持进一步扩 展了服务器的应用范围</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42744" y="2440781"/>
            <a:ext cx="3181350" cy="320040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dirty="0" err="1" smtClean="0"/>
              <a:t>计算机文化基础</a:t>
            </a:r>
            <a:r>
              <a:rPr lang="en-US" altLang="zh-CN" dirty="0" smtClean="0"/>
              <a:t> - </a:t>
            </a:r>
            <a:r>
              <a:rPr lang="en-US" altLang="zh-CN" dirty="0" err="1" smtClean="0"/>
              <a:t>第一章</a:t>
            </a:r>
            <a:r>
              <a:rPr lang="en-US" altLang="zh-CN" dirty="0" smtClean="0"/>
              <a:t> </a:t>
            </a:r>
            <a:r>
              <a:rPr lang="en-US" altLang="zh-CN" dirty="0" err="1" smtClean="0"/>
              <a:t>计算机的基础知识</a:t>
            </a:r>
            <a:endParaRPr lang="en-US" altLang="zh-CN" dirty="0"/>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14</a:t>
            </a:fld>
            <a:endParaRPr lang="en-US" altLang="zh-CN"/>
          </a:p>
        </p:txBody>
      </p:sp>
    </p:spTree>
    <p:extLst>
      <p:ext uri="{BB962C8B-B14F-4D97-AF65-F5344CB8AC3E}">
        <p14:creationId xmlns:p14="http://schemas.microsoft.com/office/powerpoint/2010/main" val="1642933864"/>
      </p:ext>
    </p:extLst>
  </p:cSld>
  <p:clrMapOvr>
    <a:masterClrMapping/>
  </p:clrMapOvr>
  <p:transition spd="med">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Vista</a:t>
            </a:r>
            <a:endParaRPr lang="zh-CN" altLang="en-US" dirty="0"/>
          </a:p>
        </p:txBody>
      </p:sp>
      <p:sp>
        <p:nvSpPr>
          <p:cNvPr id="3" name="内容占位符 2"/>
          <p:cNvSpPr>
            <a:spLocks noGrp="1"/>
          </p:cNvSpPr>
          <p:nvPr>
            <p:ph sz="half" idx="1"/>
          </p:nvPr>
        </p:nvSpPr>
        <p:spPr/>
        <p:txBody>
          <a:bodyPr/>
          <a:lstStyle/>
          <a:p>
            <a:r>
              <a:rPr lang="en-US" altLang="zh-CN" sz="2400" dirty="0"/>
              <a:t>Windows Vista</a:t>
            </a:r>
            <a:r>
              <a:rPr lang="zh-CN" altLang="en-US" sz="2400" dirty="0"/>
              <a:t>是美国微软公司开发 代号为“ 长角牛”（</a:t>
            </a:r>
            <a:r>
              <a:rPr lang="en-US" altLang="zh-CN" sz="2400" dirty="0"/>
              <a:t>Longhorn</a:t>
            </a:r>
            <a:r>
              <a:rPr lang="zh-CN" altLang="en-US" sz="2400" dirty="0"/>
              <a:t>）的操 作系统的正式名称。它是继</a:t>
            </a:r>
            <a:r>
              <a:rPr lang="en-US" altLang="zh-CN" sz="2400" dirty="0"/>
              <a:t>Windows XP</a:t>
            </a:r>
            <a:r>
              <a:rPr lang="zh-CN" altLang="en-US" sz="2400" dirty="0"/>
              <a:t>和</a:t>
            </a:r>
            <a:r>
              <a:rPr lang="en-US" altLang="zh-CN" sz="2400" dirty="0"/>
              <a:t>Windows Server 2003</a:t>
            </a:r>
            <a:r>
              <a:rPr lang="zh-CN" altLang="en-US" sz="2400" dirty="0"/>
              <a:t>之后的</a:t>
            </a:r>
            <a:r>
              <a:rPr lang="zh-CN" altLang="en-US" sz="2400" dirty="0" smtClean="0"/>
              <a:t>又一</a:t>
            </a:r>
            <a:r>
              <a:rPr lang="zh-CN" altLang="en-US" sz="2400" dirty="0"/>
              <a:t>重要的操作系统。该系统带有许多 新的特性和技术。</a:t>
            </a:r>
            <a:r>
              <a:rPr lang="en-US" altLang="zh-CN" sz="2400" dirty="0"/>
              <a:t>2005</a:t>
            </a:r>
            <a:r>
              <a:rPr lang="zh-CN" altLang="en-US" sz="2400" dirty="0"/>
              <a:t>年</a:t>
            </a:r>
            <a:r>
              <a:rPr lang="en-US" altLang="zh-CN" sz="2400" dirty="0"/>
              <a:t>7</a:t>
            </a:r>
            <a:r>
              <a:rPr lang="zh-CN" altLang="en-US" sz="2400" dirty="0"/>
              <a:t>月</a:t>
            </a:r>
            <a:r>
              <a:rPr lang="en-US" altLang="zh-CN" sz="2400" dirty="0"/>
              <a:t>22</a:t>
            </a:r>
            <a:r>
              <a:rPr lang="zh-CN" altLang="en-US" sz="2400" dirty="0"/>
              <a:t>日微软 正式公布了这一名字。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23694" y="2336006"/>
            <a:ext cx="3219450" cy="340995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15</a:t>
            </a:fld>
            <a:endParaRPr lang="en-US" altLang="zh-CN"/>
          </a:p>
        </p:txBody>
      </p:sp>
    </p:spTree>
    <p:extLst>
      <p:ext uri="{BB962C8B-B14F-4D97-AF65-F5344CB8AC3E}">
        <p14:creationId xmlns:p14="http://schemas.microsoft.com/office/powerpoint/2010/main" val="3545974227"/>
      </p:ext>
    </p:extLst>
  </p:cSld>
  <p:clrMapOvr>
    <a:masterClrMapping/>
  </p:clrMapOvr>
  <p:transition spd="med">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Windows 7</a:t>
            </a:r>
            <a:endParaRPr lang="zh-CN" altLang="en-US" dirty="0"/>
          </a:p>
        </p:txBody>
      </p:sp>
      <p:sp>
        <p:nvSpPr>
          <p:cNvPr id="7" name="内容占位符 6"/>
          <p:cNvSpPr>
            <a:spLocks noGrp="1"/>
          </p:cNvSpPr>
          <p:nvPr>
            <p:ph sz="half" idx="1"/>
          </p:nvPr>
        </p:nvSpPr>
        <p:spPr/>
        <p:txBody>
          <a:bodyPr/>
          <a:lstStyle/>
          <a:p>
            <a:r>
              <a:rPr lang="en-US" altLang="zh-CN" dirty="0"/>
              <a:t>2009</a:t>
            </a:r>
            <a:r>
              <a:rPr lang="zh-CN" altLang="en-US" dirty="0"/>
              <a:t>年</a:t>
            </a:r>
            <a:r>
              <a:rPr lang="en-US" altLang="zh-CN" dirty="0"/>
              <a:t>10</a:t>
            </a:r>
            <a:r>
              <a:rPr lang="zh-CN" altLang="en-US" dirty="0"/>
              <a:t>月份，微软对外发布了</a:t>
            </a:r>
            <a:r>
              <a:rPr lang="en-US" altLang="zh-CN" dirty="0"/>
              <a:t>Windows7</a:t>
            </a:r>
            <a:r>
              <a:rPr lang="zh-CN" altLang="en-US" dirty="0"/>
              <a:t>操作系统，它是</a:t>
            </a:r>
            <a:r>
              <a:rPr lang="zh-CN" altLang="en-US" dirty="0" smtClean="0"/>
              <a:t>一款</a:t>
            </a:r>
            <a:r>
              <a:rPr lang="zh-CN" altLang="en-US" dirty="0"/>
              <a:t>简单易用、高效、性能好的操作系统。即便是批评者，他们 对于</a:t>
            </a:r>
            <a:r>
              <a:rPr lang="en-US" altLang="zh-CN" dirty="0"/>
              <a:t>Windows 7</a:t>
            </a:r>
            <a:r>
              <a:rPr lang="zh-CN" altLang="en-US" dirty="0"/>
              <a:t>的评价都非常棒。 </a:t>
            </a:r>
          </a:p>
        </p:txBody>
      </p:sp>
      <p:pic>
        <p:nvPicPr>
          <p:cNvPr id="9" name="内容占位符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11750" y="2923068"/>
            <a:ext cx="3843338" cy="2235827"/>
          </a:xfrm>
        </p:spPr>
      </p:pic>
      <p:sp>
        <p:nvSpPr>
          <p:cNvPr id="4" name="日期占位符 3"/>
          <p:cNvSpPr>
            <a:spLocks noGrp="1"/>
          </p:cNvSpPr>
          <p:nvPr>
            <p:ph type="dt" sz="half" idx="10"/>
          </p:nvPr>
        </p:nvSpPr>
        <p:spPr/>
        <p:txBody>
          <a:bodyPr/>
          <a:lstStyle/>
          <a:p>
            <a:pPr>
              <a:defRPr/>
            </a:pPr>
            <a:fld id="{A0B76107-8D77-45E3-9520-D3380A30F0C8}" type="datetime1">
              <a:rPr lang="zh-CN" altLang="en-US" smtClean="0"/>
              <a:pPr>
                <a:defRPr/>
              </a:pPr>
              <a:t>2020/4/19</a:t>
            </a:fld>
            <a:endParaRPr lang="en-US" altLang="zh-CN"/>
          </a:p>
        </p:txBody>
      </p:sp>
      <p:sp>
        <p:nvSpPr>
          <p:cNvPr id="5" name="灯片编号占位符 4"/>
          <p:cNvSpPr>
            <a:spLocks noGrp="1"/>
          </p:cNvSpPr>
          <p:nvPr>
            <p:ph type="sldNum" sz="quarter" idx="12"/>
          </p:nvPr>
        </p:nvSpPr>
        <p:spPr/>
        <p:txBody>
          <a:bodyPr/>
          <a:lstStyle/>
          <a:p>
            <a:pPr>
              <a:defRPr/>
            </a:pPr>
            <a:fld id="{6B825500-1F66-49C1-A624-4233888184BF}" type="slidenum">
              <a:rPr lang="en-US" altLang="zh-CN" smtClean="0"/>
              <a:pPr>
                <a:defRPr/>
              </a:pPr>
              <a:t>16</a:t>
            </a:fld>
            <a:endParaRPr lang="en-US" altLang="zh-CN"/>
          </a:p>
        </p:txBody>
      </p:sp>
    </p:spTree>
    <p:extLst>
      <p:ext uri="{BB962C8B-B14F-4D97-AF65-F5344CB8AC3E}">
        <p14:creationId xmlns:p14="http://schemas.microsoft.com/office/powerpoint/2010/main" val="3944693472"/>
      </p:ext>
    </p:extLst>
  </p:cSld>
  <p:clrMapOvr>
    <a:masterClrMapping/>
  </p:clrMapOvr>
  <p:transition spd="med">
    <p:check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8</a:t>
            </a:r>
            <a:endParaRPr lang="zh-CN" altLang="en-US" dirty="0"/>
          </a:p>
        </p:txBody>
      </p:sp>
      <p:sp>
        <p:nvSpPr>
          <p:cNvPr id="3" name="内容占位符 2"/>
          <p:cNvSpPr>
            <a:spLocks noGrp="1"/>
          </p:cNvSpPr>
          <p:nvPr>
            <p:ph sz="half" idx="1"/>
          </p:nvPr>
        </p:nvSpPr>
        <p:spPr/>
        <p:txBody>
          <a:bodyPr/>
          <a:lstStyle/>
          <a:p>
            <a:r>
              <a:rPr lang="zh-CN" altLang="en-US" dirty="0"/>
              <a:t> </a:t>
            </a:r>
            <a:r>
              <a:rPr lang="en-US" altLang="zh-CN" dirty="0"/>
              <a:t>2012</a:t>
            </a:r>
            <a:r>
              <a:rPr lang="zh-CN" altLang="en-US" dirty="0"/>
              <a:t>年，微软发布</a:t>
            </a:r>
            <a:r>
              <a:rPr lang="en-US" altLang="zh-CN" dirty="0"/>
              <a:t>Windows 8</a:t>
            </a:r>
            <a:r>
              <a:rPr lang="zh-CN" altLang="en-US" dirty="0"/>
              <a:t>操作系统，它的用户界面包含着 巨大的改进，摒弃了传统的开始菜单，采用了磁贴界面设计。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6056" y="2132856"/>
            <a:ext cx="3843338" cy="2527833"/>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17</a:t>
            </a:fld>
            <a:endParaRPr lang="en-US" altLang="zh-CN"/>
          </a:p>
        </p:txBody>
      </p:sp>
    </p:spTree>
    <p:extLst>
      <p:ext uri="{BB962C8B-B14F-4D97-AF65-F5344CB8AC3E}">
        <p14:creationId xmlns:p14="http://schemas.microsoft.com/office/powerpoint/2010/main" val="2671214292"/>
      </p:ext>
    </p:extLst>
  </p:cSld>
  <p:clrMapOvr>
    <a:masterClrMapping/>
  </p:clrMapOvr>
  <p:transition spd="med">
    <p:check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Windows 10</a:t>
            </a:r>
            <a:endParaRPr lang="zh-CN" altLang="en-US" dirty="0"/>
          </a:p>
        </p:txBody>
      </p:sp>
      <p:sp>
        <p:nvSpPr>
          <p:cNvPr id="3" name="内容占位符 2"/>
          <p:cNvSpPr>
            <a:spLocks noGrp="1"/>
          </p:cNvSpPr>
          <p:nvPr>
            <p:ph sz="half" idx="1"/>
          </p:nvPr>
        </p:nvSpPr>
        <p:spPr/>
        <p:txBody>
          <a:bodyPr/>
          <a:lstStyle/>
          <a:p>
            <a:r>
              <a:rPr lang="en-US" altLang="zh-CN" dirty="0"/>
              <a:t>Windows 10</a:t>
            </a:r>
            <a:r>
              <a:rPr lang="zh-CN" altLang="en-US" dirty="0"/>
              <a:t>是微软推出的最新款</a:t>
            </a:r>
            <a:r>
              <a:rPr lang="en-US" altLang="zh-CN" dirty="0"/>
              <a:t>Windows</a:t>
            </a:r>
            <a:r>
              <a:rPr lang="zh-CN" altLang="en-US" dirty="0"/>
              <a:t>操作系统，它 于</a:t>
            </a:r>
            <a:r>
              <a:rPr lang="en-US" altLang="zh-CN" dirty="0"/>
              <a:t>2015</a:t>
            </a:r>
            <a:r>
              <a:rPr lang="zh-CN" altLang="en-US" dirty="0"/>
              <a:t>年</a:t>
            </a:r>
            <a:r>
              <a:rPr lang="en-US" altLang="zh-CN" dirty="0"/>
              <a:t>7</a:t>
            </a:r>
            <a:r>
              <a:rPr lang="zh-CN" altLang="en-US" dirty="0"/>
              <a:t>月</a:t>
            </a:r>
            <a:r>
              <a:rPr lang="en-US" altLang="zh-CN" dirty="0"/>
              <a:t>29</a:t>
            </a:r>
            <a:r>
              <a:rPr lang="zh-CN" altLang="en-US" dirty="0"/>
              <a:t>日正式发布，它是一款跨平台的操作系统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48064" y="2132856"/>
            <a:ext cx="3843338" cy="2281256"/>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18</a:t>
            </a:fld>
            <a:endParaRPr lang="en-US" altLang="zh-CN"/>
          </a:p>
        </p:txBody>
      </p:sp>
    </p:spTree>
    <p:extLst>
      <p:ext uri="{BB962C8B-B14F-4D97-AF65-F5344CB8AC3E}">
        <p14:creationId xmlns:p14="http://schemas.microsoft.com/office/powerpoint/2010/main" val="2536333770"/>
      </p:ext>
    </p:extLst>
  </p:cSld>
  <p:clrMapOvr>
    <a:masterClrMapping/>
  </p:clrMapOvr>
  <p:transition spd="med">
    <p:check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defRPr/>
            </a:pPr>
            <a:r>
              <a:rPr lang="en-US" altLang="zh-CN" dirty="0" smtClean="0"/>
              <a:t/>
            </a:r>
            <a:br>
              <a:rPr lang="en-US" altLang="zh-CN" dirty="0" smtClean="0"/>
            </a:br>
            <a:r>
              <a:rPr lang="zh-CN" altLang="en-US" dirty="0" smtClean="0"/>
              <a:t/>
            </a:r>
            <a:br>
              <a:rPr lang="zh-CN" altLang="en-US" dirty="0" smtClean="0"/>
            </a:br>
            <a:r>
              <a:rPr lang="en-US" altLang="zh-CN" sz="3600" dirty="0" smtClean="0"/>
              <a:t> 2.1</a:t>
            </a:r>
            <a:r>
              <a:rPr lang="zh-CN" altLang="en-US" sz="3600" dirty="0" smtClean="0"/>
              <a:t>、操作系统概述</a:t>
            </a:r>
            <a:endParaRPr lang="zh-CN" altLang="zh-CN" sz="3600" dirty="0" smtClean="0"/>
          </a:p>
        </p:txBody>
      </p:sp>
      <p:sp>
        <p:nvSpPr>
          <p:cNvPr id="6147" name="Rectangle 3"/>
          <p:cNvSpPr>
            <a:spLocks noGrp="1" noChangeArrowheads="1"/>
          </p:cNvSpPr>
          <p:nvPr>
            <p:ph idx="1"/>
          </p:nvPr>
        </p:nvSpPr>
        <p:spPr/>
        <p:txBody>
          <a:bodyPr/>
          <a:lstStyle/>
          <a:p>
            <a:pPr eaLnBrk="1" hangingPunct="1"/>
            <a:r>
              <a:rPr lang="zh-CN" altLang="en-US" smtClean="0"/>
              <a:t>操作系统</a:t>
            </a:r>
            <a:endParaRPr lang="en-US" altLang="zh-CN" smtClean="0"/>
          </a:p>
          <a:p>
            <a:pPr eaLnBrk="1" hangingPunct="1"/>
            <a:r>
              <a:rPr lang="zh-CN" altLang="en-US" smtClean="0"/>
              <a:t>是计算机系统的核心系统软件，负责管理和控制计算机系统中的硬件和软件资源，合理的组织计算机的工作流程和有效地利用资源。</a:t>
            </a:r>
          </a:p>
          <a:p>
            <a:pPr eaLnBrk="1" hangingPunct="1"/>
            <a:endParaRPr lang="en-US" altLang="zh-CN" smtClean="0"/>
          </a:p>
        </p:txBody>
      </p:sp>
      <p:sp>
        <p:nvSpPr>
          <p:cNvPr id="4098"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D674E3E6-DB52-442F-899E-770B4341E78B}" type="slidenum">
              <a:rPr lang="en-US" altLang="zh-CN" smtClean="0">
                <a:solidFill>
                  <a:schemeClr val="bg1"/>
                </a:solidFill>
              </a:rPr>
              <a:pPr eaLnBrk="1" hangingPunct="1">
                <a:defRPr/>
              </a:pPr>
              <a:t>19</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微软公司</a:t>
            </a:r>
            <a:endParaRPr lang="zh-CN" altLang="en-US" dirty="0"/>
          </a:p>
        </p:txBody>
      </p:sp>
      <p:sp>
        <p:nvSpPr>
          <p:cNvPr id="3" name="内容占位符 2"/>
          <p:cNvSpPr>
            <a:spLocks noGrp="1"/>
          </p:cNvSpPr>
          <p:nvPr>
            <p:ph idx="1"/>
          </p:nvPr>
        </p:nvSpPr>
        <p:spPr/>
        <p:txBody>
          <a:bodyPr/>
          <a:lstStyle/>
          <a:p>
            <a:r>
              <a:rPr lang="zh-CN" altLang="en-US" dirty="0"/>
              <a:t>微软公司是全球最大的电脑软件提供商，总部设在华盛顿州 的雷德蒙市。公司于</a:t>
            </a:r>
            <a:r>
              <a:rPr lang="en-US" altLang="zh-CN" dirty="0"/>
              <a:t>1975</a:t>
            </a:r>
            <a:r>
              <a:rPr lang="zh-CN" altLang="en-US" dirty="0"/>
              <a:t>年由比尔</a:t>
            </a:r>
            <a:r>
              <a:rPr lang="en-US" altLang="zh-CN" dirty="0"/>
              <a:t>·</a:t>
            </a:r>
            <a:r>
              <a:rPr lang="zh-CN" altLang="en-US" dirty="0"/>
              <a:t>盖茨和保罗</a:t>
            </a:r>
            <a:r>
              <a:rPr lang="en-US" altLang="zh-CN" dirty="0"/>
              <a:t>·</a:t>
            </a:r>
            <a:r>
              <a:rPr lang="zh-CN" altLang="en-US" dirty="0"/>
              <a:t>艾伦成立。公 司最初以“</a:t>
            </a:r>
            <a:r>
              <a:rPr lang="en-US" altLang="zh-CN" dirty="0"/>
              <a:t>Micro-soft”</a:t>
            </a:r>
            <a:r>
              <a:rPr lang="zh-CN" altLang="en-US" dirty="0"/>
              <a:t>的名称（意思为“微型软件”）发展 和销售</a:t>
            </a:r>
            <a:r>
              <a:rPr lang="en-US" altLang="zh-CN" dirty="0"/>
              <a:t>BASIC</a:t>
            </a:r>
            <a:r>
              <a:rPr lang="zh-CN" altLang="en-US" dirty="0"/>
              <a:t>解释器。萨提亚</a:t>
            </a:r>
            <a:r>
              <a:rPr lang="en-US" altLang="zh-CN" dirty="0"/>
              <a:t>·</a:t>
            </a:r>
            <a:r>
              <a:rPr lang="zh-CN" altLang="en-US" dirty="0"/>
              <a:t>纳德拉（ </a:t>
            </a:r>
            <a:r>
              <a:rPr lang="en-US" altLang="zh-CN" dirty="0" err="1"/>
              <a:t>Satya</a:t>
            </a:r>
            <a:r>
              <a:rPr lang="en-US" altLang="zh-CN" dirty="0"/>
              <a:t> </a:t>
            </a:r>
            <a:r>
              <a:rPr lang="en-US" altLang="zh-CN" dirty="0" err="1"/>
              <a:t>Nadella</a:t>
            </a:r>
            <a:r>
              <a:rPr lang="en-US" altLang="zh-CN" dirty="0"/>
              <a:t> </a:t>
            </a:r>
            <a:r>
              <a:rPr lang="zh-CN" altLang="en-US" dirty="0"/>
              <a:t>）是 现在的首席执行官</a:t>
            </a:r>
            <a:r>
              <a:rPr lang="en-US" altLang="zh-CN" dirty="0"/>
              <a:t>. </a:t>
            </a:r>
            <a:r>
              <a:rPr lang="en-US" altLang="zh-CN" dirty="0" smtClean="0"/>
              <a:t></a:t>
            </a:r>
            <a:endParaRPr lang="zh-CN" altLang="en-US" dirty="0"/>
          </a:p>
        </p:txBody>
      </p:sp>
      <p:sp>
        <p:nvSpPr>
          <p:cNvPr id="4" name="日期占位符 3"/>
          <p:cNvSpPr>
            <a:spLocks noGrp="1"/>
          </p:cNvSpPr>
          <p:nvPr>
            <p:ph type="dt" sz="half" idx="10"/>
          </p:nvPr>
        </p:nvSpPr>
        <p:spPr/>
        <p:txBody>
          <a:bodyPr/>
          <a:lstStyle/>
          <a:p>
            <a:pPr>
              <a:defRPr/>
            </a:pPr>
            <a:fld id="{A0B76107-8D77-45E3-9520-D3380A30F0C8}"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6B825500-1F66-49C1-A624-4233888184BF}" type="slidenum">
              <a:rPr lang="en-US" altLang="zh-CN" smtClean="0"/>
              <a:pPr>
                <a:defRPr/>
              </a:pPr>
              <a:t>2</a:t>
            </a:fld>
            <a:endParaRPr lang="en-US" altLang="zh-CN"/>
          </a:p>
        </p:txBody>
      </p:sp>
    </p:spTree>
    <p:extLst>
      <p:ext uri="{BB962C8B-B14F-4D97-AF65-F5344CB8AC3E}">
        <p14:creationId xmlns:p14="http://schemas.microsoft.com/office/powerpoint/2010/main" val="1769350881"/>
      </p:ext>
    </p:extLst>
  </p:cSld>
  <p:clrMapOvr>
    <a:masterClrMapping/>
  </p:clrMapOvr>
  <p:transition spd="med">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dirty="0" smtClean="0">
              <a:solidFill>
                <a:srgbClr val="002060"/>
              </a:solidFill>
              <a:latin typeface="隶书" pitchFamily="49" charset="-122"/>
              <a:ea typeface="隶书" pitchFamily="49" charset="-122"/>
            </a:endParaRPr>
          </a:p>
        </p:txBody>
      </p:sp>
      <p:sp>
        <p:nvSpPr>
          <p:cNvPr id="7171" name="内容占位符 2"/>
          <p:cNvSpPr>
            <a:spLocks noGrp="1"/>
          </p:cNvSpPr>
          <p:nvPr>
            <p:ph idx="1"/>
          </p:nvPr>
        </p:nvSpPr>
        <p:spPr>
          <a:xfrm>
            <a:off x="250825" y="1844675"/>
            <a:ext cx="8704263" cy="4392613"/>
          </a:xfrm>
        </p:spPr>
        <p:txBody>
          <a:bodyPr/>
          <a:lstStyle/>
          <a:p>
            <a:pPr eaLnBrk="1" hangingPunct="1"/>
            <a:r>
              <a:rPr lang="zh-CN" altLang="en-US" smtClean="0">
                <a:solidFill>
                  <a:srgbClr val="002060"/>
                </a:solidFill>
                <a:latin typeface="隶书" pitchFamily="49" charset="-122"/>
                <a:ea typeface="隶书" pitchFamily="49" charset="-122"/>
              </a:rPr>
              <a:t>常用操作系统</a:t>
            </a:r>
            <a:endParaRPr lang="en-US" altLang="zh-CN" smtClean="0"/>
          </a:p>
          <a:p>
            <a:pPr lvl="1" eaLnBrk="1" hangingPunct="1"/>
            <a:r>
              <a:rPr lang="en-US" altLang="zh-CN" smtClean="0"/>
              <a:t>1.Windows</a:t>
            </a:r>
            <a:r>
              <a:rPr lang="zh-CN" altLang="en-US" smtClean="0"/>
              <a:t>系列</a:t>
            </a:r>
            <a:r>
              <a:rPr lang="en-US" altLang="zh-CN" smtClean="0"/>
              <a:t>7 8 9 10:</a:t>
            </a:r>
            <a:r>
              <a:rPr lang="zh-CN" altLang="en-US" smtClean="0"/>
              <a:t>普通用户</a:t>
            </a:r>
            <a:endParaRPr lang="en-US" altLang="zh-CN" smtClean="0"/>
          </a:p>
          <a:p>
            <a:pPr lvl="1" eaLnBrk="1" hangingPunct="1"/>
            <a:endParaRPr lang="en-US" altLang="zh-CN" smtClean="0"/>
          </a:p>
          <a:p>
            <a:pPr lvl="1" eaLnBrk="1" hangingPunct="1"/>
            <a:r>
              <a:rPr lang="en-US" altLang="zh-CN" smtClean="0"/>
              <a:t>2.Linux</a:t>
            </a:r>
            <a:r>
              <a:rPr lang="zh-CN" altLang="en-US" smtClean="0"/>
              <a:t>系列</a:t>
            </a:r>
            <a:r>
              <a:rPr lang="en-US" altLang="zh-CN" smtClean="0"/>
              <a:t>(android):</a:t>
            </a:r>
            <a:r>
              <a:rPr lang="zh-CN" altLang="en-US" smtClean="0"/>
              <a:t>政府部门  银行 安全部门</a:t>
            </a:r>
            <a:endParaRPr lang="en-US" altLang="zh-CN" smtClean="0"/>
          </a:p>
          <a:p>
            <a:pPr lvl="1" eaLnBrk="1" hangingPunct="1"/>
            <a:r>
              <a:rPr lang="zh-CN" altLang="en-US" smtClean="0"/>
              <a:t>优点：稳定性   反应速度快   代码开源</a:t>
            </a:r>
            <a:endParaRPr lang="en-US" altLang="zh-CN" smtClean="0"/>
          </a:p>
          <a:p>
            <a:pPr lvl="1" eaLnBrk="1" hangingPunct="1"/>
            <a:endParaRPr lang="en-US" altLang="zh-CN" smtClean="0"/>
          </a:p>
          <a:p>
            <a:pPr lvl="1" eaLnBrk="1" hangingPunct="1"/>
            <a:r>
              <a:rPr lang="en-US" altLang="zh-CN" smtClean="0"/>
              <a:t>3.OS X</a:t>
            </a:r>
            <a:r>
              <a:rPr lang="zh-CN" altLang="en-US" smtClean="0"/>
              <a:t>系列</a:t>
            </a:r>
            <a:r>
              <a:rPr lang="en-US" altLang="zh-CN" smtClean="0"/>
              <a:t>(IOS)</a:t>
            </a:r>
          </a:p>
          <a:p>
            <a:pPr eaLnBrk="1" hangingPunct="1"/>
            <a:endParaRPr lang="zh-CN" altLang="en-US" smtClean="0"/>
          </a:p>
        </p:txBody>
      </p:sp>
      <p:sp>
        <p:nvSpPr>
          <p:cNvPr id="4" name="日期占位符 3"/>
          <p:cNvSpPr>
            <a:spLocks noGrp="1"/>
          </p:cNvSpPr>
          <p:nvPr>
            <p:ph type="dt" sz="quarter" idx="10"/>
          </p:nvPr>
        </p:nvSpPr>
        <p:spPr/>
        <p:txBody>
          <a:bodyPr/>
          <a:lstStyle/>
          <a:p>
            <a:pPr>
              <a:defRPr/>
            </a:pPr>
            <a:fld id="{353A0013-310D-4582-9CE2-641A17726D55}" type="datetime1">
              <a:rPr lang="zh-CN" altLang="en-US"/>
              <a:pPr>
                <a:defRPr/>
              </a:pPr>
              <a:t>2020/4/19</a:t>
            </a:fld>
            <a:endParaRPr lang="en-US" altLang="zh-CN"/>
          </a:p>
        </p:txBody>
      </p:sp>
      <p:sp>
        <p:nvSpPr>
          <p:cNvPr id="5" name="页脚占位符 4"/>
          <p:cNvSpPr>
            <a:spLocks noGrp="1"/>
          </p:cNvSpPr>
          <p:nvPr>
            <p:ph type="ftr" sz="quarter" idx="4294967295"/>
          </p:nvPr>
        </p:nvSpPr>
        <p:spPr/>
        <p:txBody>
          <a:bodyPr/>
          <a:lstStyle/>
          <a:p>
            <a:pPr>
              <a:defRPr/>
            </a:pPr>
            <a:r>
              <a:rPr lang="en-US" altLang="zh-CN"/>
              <a:t>计算机文化基础 - 第一章 计算机的基础知识</a:t>
            </a:r>
          </a:p>
        </p:txBody>
      </p:sp>
      <p:sp>
        <p:nvSpPr>
          <p:cNvPr id="6" name="灯片编号占位符 5"/>
          <p:cNvSpPr>
            <a:spLocks noGrp="1"/>
          </p:cNvSpPr>
          <p:nvPr>
            <p:ph type="sldNum" sz="quarter" idx="11"/>
          </p:nvPr>
        </p:nvSpPr>
        <p:spPr/>
        <p:txBody>
          <a:bodyPr/>
          <a:lstStyle/>
          <a:p>
            <a:pPr>
              <a:defRPr/>
            </a:pPr>
            <a:fld id="{24F9DE0D-7762-439B-BE11-85B67021B7A0}" type="slidenum">
              <a:rPr lang="en-US" altLang="zh-CN"/>
              <a:pPr>
                <a:defRPr/>
              </a:pPr>
              <a:t>20</a:t>
            </a:fld>
            <a:endParaRPr lang="en-US" altLang="zh-CN"/>
          </a:p>
        </p:txBody>
      </p:sp>
    </p:spTree>
  </p:cSld>
  <p:clrMapOvr>
    <a:masterClrMapping/>
  </p:clrMapOvr>
  <p:transition spd="med">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sz="4400" dirty="0">
              <a:solidFill>
                <a:srgbClr val="002060"/>
              </a:solidFill>
              <a:latin typeface="华文隶书" pitchFamily="2" charset="-122"/>
              <a:ea typeface="华文隶书" pitchFamily="2" charset="-122"/>
            </a:endParaRPr>
          </a:p>
        </p:txBody>
      </p:sp>
      <p:sp>
        <p:nvSpPr>
          <p:cNvPr id="8195" name="内容占位符 2"/>
          <p:cNvSpPr>
            <a:spLocks noGrp="1"/>
          </p:cNvSpPr>
          <p:nvPr>
            <p:ph idx="1"/>
          </p:nvPr>
        </p:nvSpPr>
        <p:spPr/>
        <p:txBody>
          <a:bodyPr/>
          <a:lstStyle/>
          <a:p>
            <a:r>
              <a:rPr lang="en-US" altLang="zh-CN" smtClean="0">
                <a:solidFill>
                  <a:srgbClr val="002060"/>
                </a:solidFill>
                <a:latin typeface="华文隶书" pitchFamily="2" charset="-122"/>
                <a:ea typeface="华文隶书" pitchFamily="2" charset="-122"/>
              </a:rPr>
              <a:t>Windows7</a:t>
            </a:r>
            <a:r>
              <a:rPr lang="zh-CN" altLang="en-US" smtClean="0">
                <a:solidFill>
                  <a:srgbClr val="002060"/>
                </a:solidFill>
                <a:latin typeface="华文隶书" pitchFamily="2" charset="-122"/>
                <a:ea typeface="华文隶书" pitchFamily="2" charset="-122"/>
              </a:rPr>
              <a:t>操作系统界面</a:t>
            </a:r>
            <a:endParaRPr lang="zh-CN" altLang="en-US" smtClean="0"/>
          </a:p>
        </p:txBody>
      </p:sp>
      <p:sp>
        <p:nvSpPr>
          <p:cNvPr id="4" name="日期占位符 3"/>
          <p:cNvSpPr>
            <a:spLocks noGrp="1"/>
          </p:cNvSpPr>
          <p:nvPr>
            <p:ph type="dt" sz="quarter" idx="10"/>
          </p:nvPr>
        </p:nvSpPr>
        <p:spPr/>
        <p:txBody>
          <a:bodyPr/>
          <a:lstStyle/>
          <a:p>
            <a:pPr>
              <a:defRPr/>
            </a:pPr>
            <a:fld id="{8AA69452-3FE1-4837-867C-A9B9F5A6B491}"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53AF3D71-2AD8-4E34-8620-6657AEE0E398}" type="slidenum">
              <a:rPr lang="en-US" altLang="zh-CN" smtClean="0"/>
              <a:pPr>
                <a:defRPr/>
              </a:pPr>
              <a:t>21</a:t>
            </a:fld>
            <a:endParaRPr lang="en-US" altLang="zh-CN"/>
          </a:p>
        </p:txBody>
      </p:sp>
      <p:pic>
        <p:nvPicPr>
          <p:cNvPr id="81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781300"/>
            <a:ext cx="5038725" cy="2833688"/>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9219" name="内容占位符 2"/>
          <p:cNvSpPr>
            <a:spLocks noGrp="1"/>
          </p:cNvSpPr>
          <p:nvPr>
            <p:ph idx="1"/>
          </p:nvPr>
        </p:nvSpPr>
        <p:spPr/>
        <p:txBody>
          <a:bodyPr/>
          <a:lstStyle/>
          <a:p>
            <a:r>
              <a:rPr lang="zh-CN" altLang="en-US" smtClean="0">
                <a:solidFill>
                  <a:srgbClr val="FF0000"/>
                </a:solidFill>
              </a:rPr>
              <a:t>界面基本组成：</a:t>
            </a:r>
            <a:endParaRPr lang="en-US" altLang="zh-CN" smtClean="0">
              <a:solidFill>
                <a:srgbClr val="FF0000"/>
              </a:solidFill>
            </a:endParaRPr>
          </a:p>
          <a:p>
            <a:r>
              <a:rPr lang="zh-CN" altLang="en-US" smtClean="0">
                <a:solidFill>
                  <a:srgbClr val="FF0000"/>
                </a:solidFill>
              </a:rPr>
              <a:t>任务栏</a:t>
            </a:r>
            <a:endParaRPr lang="en-US" altLang="zh-CN" smtClean="0">
              <a:solidFill>
                <a:srgbClr val="FF0000"/>
              </a:solidFill>
            </a:endParaRPr>
          </a:p>
          <a:p>
            <a:r>
              <a:rPr lang="zh-CN" altLang="en-US" smtClean="0">
                <a:solidFill>
                  <a:srgbClr val="FF0000"/>
                </a:solidFill>
              </a:rPr>
              <a:t>桌面</a:t>
            </a:r>
            <a:endParaRPr lang="en-US" altLang="zh-CN" smtClean="0">
              <a:solidFill>
                <a:srgbClr val="FF0000"/>
              </a:solidFill>
            </a:endParaRPr>
          </a:p>
          <a:p>
            <a:r>
              <a:rPr lang="zh-CN" altLang="en-US" smtClean="0">
                <a:solidFill>
                  <a:srgbClr val="FF0000"/>
                </a:solidFill>
              </a:rPr>
              <a:t>桌面快捷方式（图标）：有箭头的图标</a:t>
            </a:r>
            <a:endParaRPr lang="en-US" altLang="zh-CN" smtClean="0">
              <a:solidFill>
                <a:srgbClr val="FF0000"/>
              </a:solidFill>
            </a:endParaRPr>
          </a:p>
          <a:p>
            <a:r>
              <a:rPr lang="zh-CN" altLang="en-US" smtClean="0"/>
              <a:t>开始菜单</a:t>
            </a:r>
            <a:endParaRPr lang="en-US" altLang="zh-CN" smtClean="0"/>
          </a:p>
          <a:p>
            <a:r>
              <a:rPr lang="en-US" altLang="zh-CN" smtClean="0"/>
              <a:t>“</a:t>
            </a:r>
            <a:r>
              <a:rPr lang="zh-CN" altLang="en-US" smtClean="0"/>
              <a:t>显示桌面</a:t>
            </a:r>
            <a:r>
              <a:rPr lang="en-US" altLang="zh-CN" smtClean="0"/>
              <a:t>”</a:t>
            </a:r>
            <a:r>
              <a:rPr lang="zh-CN" altLang="en-US" smtClean="0"/>
              <a:t>按钮</a:t>
            </a:r>
          </a:p>
        </p:txBody>
      </p:sp>
      <p:sp>
        <p:nvSpPr>
          <p:cNvPr id="4" name="日期占位符 3"/>
          <p:cNvSpPr>
            <a:spLocks noGrp="1"/>
          </p:cNvSpPr>
          <p:nvPr>
            <p:ph type="dt" sz="quarter" idx="10"/>
          </p:nvPr>
        </p:nvSpPr>
        <p:spPr/>
        <p:txBody>
          <a:bodyPr/>
          <a:lstStyle/>
          <a:p>
            <a:pPr>
              <a:defRPr/>
            </a:pPr>
            <a:fld id="{8AA69452-3FE1-4837-867C-A9B9F5A6B491}"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D406D077-74BD-4EA1-B806-33E2F7F2722A}" type="slidenum">
              <a:rPr lang="en-US" altLang="zh-CN" smtClean="0"/>
              <a:pPr>
                <a:defRPr/>
              </a:pPr>
              <a:t>22</a:t>
            </a:fld>
            <a:endParaRPr lang="en-US" altLang="zh-CN"/>
          </a:p>
        </p:txBody>
      </p:sp>
    </p:spTree>
  </p:cSld>
  <p:clrMapOvr>
    <a:masterClrMapping/>
  </p:clrMapOvr>
  <p:transition spd="med">
    <p:check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AutoShape 2"/>
          <p:cNvSpPr>
            <a:spLocks noGrp="1" noChangeArrowheads="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10243" name="内容占位符 1"/>
          <p:cNvSpPr>
            <a:spLocks noGrp="1"/>
          </p:cNvSpPr>
          <p:nvPr>
            <p:ph idx="1"/>
          </p:nvPr>
        </p:nvSpPr>
        <p:spPr>
          <a:xfrm>
            <a:off x="1042988" y="1844675"/>
            <a:ext cx="7839075" cy="4392613"/>
          </a:xfrm>
        </p:spPr>
        <p:txBody>
          <a:bodyPr/>
          <a:lstStyle/>
          <a:p>
            <a:r>
              <a:rPr lang="zh-CN" altLang="en-US" sz="3600" smtClean="0">
                <a:solidFill>
                  <a:srgbClr val="FF0000"/>
                </a:solidFill>
                <a:latin typeface="华文隶书" pitchFamily="2" charset="-122"/>
                <a:ea typeface="华文隶书" pitchFamily="2" charset="-122"/>
              </a:rPr>
              <a:t>个性化设置</a:t>
            </a:r>
            <a:endParaRPr lang="en-US" altLang="zh-CN" sz="3600" smtClean="0">
              <a:solidFill>
                <a:srgbClr val="FF0000"/>
              </a:solidFill>
            </a:endParaRPr>
          </a:p>
          <a:p>
            <a:r>
              <a:rPr lang="zh-CN" altLang="en-US" sz="2800" smtClean="0"/>
              <a:t>在桌面上，单击右键</a:t>
            </a:r>
            <a:r>
              <a:rPr lang="en-US" altLang="zh-CN" sz="2800" smtClean="0">
                <a:sym typeface="Wingdings" pitchFamily="2" charset="2"/>
              </a:rPr>
              <a:t></a:t>
            </a:r>
            <a:r>
              <a:rPr lang="zh-CN" altLang="en-US" sz="2800" smtClean="0">
                <a:sym typeface="Wingdings" pitchFamily="2" charset="2"/>
              </a:rPr>
              <a:t>个性化</a:t>
            </a:r>
            <a:endParaRPr lang="zh-CN" altLang="en-US" sz="2800" smtClean="0"/>
          </a:p>
        </p:txBody>
      </p:sp>
      <p:sp>
        <p:nvSpPr>
          <p:cNvPr id="92162"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B0901754-7984-409A-98A9-FBEEDD8A0D6A}" type="slidenum">
              <a:rPr lang="en-US" altLang="zh-CN" smtClean="0">
                <a:solidFill>
                  <a:schemeClr val="bg1"/>
                </a:solidFill>
              </a:rPr>
              <a:pPr eaLnBrk="1" hangingPunct="1">
                <a:defRPr/>
              </a:pPr>
              <a:t>23</a:t>
            </a:fld>
            <a:endParaRPr lang="en-US" altLang="zh-CN" smtClean="0">
              <a:solidFill>
                <a:schemeClr val="bg1"/>
              </a:solidFill>
            </a:endParaRPr>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Picture 9"/>
          <p:cNvSpPr>
            <a:spLocks noChangeAspect="1" noChangeArrowheads="1"/>
          </p:cNvSpPr>
          <p:nvPr/>
        </p:nvSpPr>
        <p:spPr bwMode="auto">
          <a:xfrm>
            <a:off x="3132138" y="3429000"/>
            <a:ext cx="3590925" cy="2514600"/>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a:lstStyle/>
          <a:p>
            <a:endParaRPr lang="zh-CN" altLang="en-US"/>
          </a:p>
        </p:txBody>
      </p:sp>
    </p:spTree>
  </p:cSld>
  <p:clrMapOvr>
    <a:masterClrMapping/>
  </p:clrMapOvr>
  <p:transition spd="med">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9364D238-08D3-40A4-8D2F-887D4EF81063}" type="slidenum">
              <a:rPr lang="en-US" altLang="zh-CN" smtClean="0">
                <a:solidFill>
                  <a:schemeClr val="bg1"/>
                </a:solidFill>
              </a:rPr>
              <a:pPr eaLnBrk="1" hangingPunct="1">
                <a:defRPr/>
              </a:pPr>
              <a:t>24</a:t>
            </a:fld>
            <a:endParaRPr lang="en-US" altLang="zh-CN" smtClean="0">
              <a:solidFill>
                <a:schemeClr val="bg1"/>
              </a:solidFill>
            </a:endParaRPr>
          </a:p>
        </p:txBody>
      </p:sp>
      <p:sp>
        <p:nvSpPr>
          <p:cNvPr id="93187" name="AutoShape 2"/>
          <p:cNvSpPr>
            <a:spLocks noGrp="1" noChangeArrowheads="1"/>
          </p:cNvSpPr>
          <p:nvPr>
            <p:ph type="title"/>
          </p:nvPr>
        </p:nvSpPr>
        <p:spPr>
          <a:xfrm>
            <a:off x="762000" y="685800"/>
            <a:ext cx="8153400" cy="685800"/>
          </a:xfrm>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11268" name="Rectangle 3"/>
          <p:cNvSpPr>
            <a:spLocks noGrp="1" noChangeArrowheads="1"/>
          </p:cNvSpPr>
          <p:nvPr>
            <p:ph type="body" idx="1"/>
          </p:nvPr>
        </p:nvSpPr>
        <p:spPr>
          <a:xfrm>
            <a:off x="971550" y="1557338"/>
            <a:ext cx="7943850" cy="4824412"/>
          </a:xfrm>
        </p:spPr>
        <p:txBody>
          <a:bodyPr/>
          <a:lstStyle/>
          <a:p>
            <a:pPr marL="0" indent="0" algn="just" eaLnBrk="1" hangingPunct="1">
              <a:buFont typeface="Wingdings" pitchFamily="2" charset="2"/>
              <a:buNone/>
            </a:pPr>
            <a:r>
              <a:rPr lang="zh-CN" altLang="en-US" smtClean="0">
                <a:solidFill>
                  <a:srgbClr val="FF0000"/>
                </a:solidFill>
                <a:latin typeface="华文隶书" pitchFamily="2" charset="-122"/>
                <a:ea typeface="华文隶书" pitchFamily="2" charset="-122"/>
              </a:rPr>
              <a:t>设置鼠标属性 </a:t>
            </a:r>
            <a:endParaRPr lang="en-US" altLang="zh-CN" smtClean="0">
              <a:solidFill>
                <a:srgbClr val="FF0000"/>
              </a:solidFill>
            </a:endParaRPr>
          </a:p>
          <a:p>
            <a:pPr marL="0" indent="0" algn="just" eaLnBrk="1" hangingPunct="1">
              <a:buFont typeface="Wingdings" pitchFamily="2" charset="2"/>
              <a:buNone/>
            </a:pPr>
            <a:r>
              <a:rPr lang="en-US" altLang="zh-CN" sz="2800" smtClean="0"/>
              <a:t>    </a:t>
            </a:r>
            <a:r>
              <a:rPr lang="zh-CN" altLang="en-US" sz="2800" smtClean="0"/>
              <a:t>控制面板</a:t>
            </a:r>
            <a:r>
              <a:rPr lang="en-US" altLang="zh-CN" sz="2800" smtClean="0">
                <a:sym typeface="Wingdings" pitchFamily="2" charset="2"/>
              </a:rPr>
              <a:t></a:t>
            </a:r>
            <a:r>
              <a:rPr lang="zh-CN" altLang="en-US" sz="2800" smtClean="0"/>
              <a:t> 鼠标</a:t>
            </a:r>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852738"/>
            <a:ext cx="3206750" cy="3330575"/>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250C1ADA-13A1-4E3D-8529-B4785F16BFC7}" type="slidenum">
              <a:rPr lang="en-US" altLang="zh-CN" smtClean="0">
                <a:solidFill>
                  <a:schemeClr val="bg1"/>
                </a:solidFill>
              </a:rPr>
              <a:pPr eaLnBrk="1" hangingPunct="1">
                <a:defRPr/>
              </a:pPr>
              <a:t>25</a:t>
            </a:fld>
            <a:endParaRPr lang="en-US" altLang="zh-CN" smtClean="0">
              <a:solidFill>
                <a:schemeClr val="bg1"/>
              </a:solidFill>
            </a:endParaRPr>
          </a:p>
        </p:txBody>
      </p:sp>
      <p:sp>
        <p:nvSpPr>
          <p:cNvPr id="94211" name="AutoShape 2"/>
          <p:cNvSpPr>
            <a:spLocks noGrp="1" noChangeArrowheads="1"/>
          </p:cNvSpPr>
          <p:nvPr>
            <p:ph type="title"/>
          </p:nvPr>
        </p:nvSpPr>
        <p:spPr>
          <a:xfrm>
            <a:off x="762000" y="685800"/>
            <a:ext cx="8153400" cy="685800"/>
          </a:xfrm>
        </p:spPr>
        <p:txBody>
          <a:bodyPr/>
          <a:lstStyle/>
          <a:p>
            <a:pPr eaLnBrk="1" hangingPunct="1">
              <a:defRPr/>
            </a:pPr>
            <a:endParaRPr lang="zh-CN" altLang="en-US" sz="4400" dirty="0" smtClean="0">
              <a:solidFill>
                <a:srgbClr val="002060"/>
              </a:solidFill>
              <a:latin typeface="华文隶书" pitchFamily="2" charset="-122"/>
              <a:ea typeface="华文隶书" pitchFamily="2" charset="-122"/>
            </a:endParaRPr>
          </a:p>
        </p:txBody>
      </p:sp>
      <p:sp>
        <p:nvSpPr>
          <p:cNvPr id="12292" name="Rectangle 3"/>
          <p:cNvSpPr>
            <a:spLocks noGrp="1" noChangeArrowheads="1"/>
          </p:cNvSpPr>
          <p:nvPr>
            <p:ph type="body" idx="1"/>
          </p:nvPr>
        </p:nvSpPr>
        <p:spPr>
          <a:xfrm>
            <a:off x="971550" y="1557338"/>
            <a:ext cx="7943850" cy="4824412"/>
          </a:xfrm>
        </p:spPr>
        <p:txBody>
          <a:bodyPr/>
          <a:lstStyle/>
          <a:p>
            <a:pPr marL="0" indent="0" algn="just" eaLnBrk="1" hangingPunct="1">
              <a:buFont typeface="Wingdings" pitchFamily="2" charset="2"/>
              <a:buNone/>
            </a:pPr>
            <a:r>
              <a:rPr lang="zh-CN" altLang="en-US" sz="2800" smtClean="0">
                <a:solidFill>
                  <a:srgbClr val="FF0000"/>
                </a:solidFill>
                <a:latin typeface="华文隶书" pitchFamily="2" charset="-122"/>
                <a:ea typeface="华文隶书" pitchFamily="2" charset="-122"/>
              </a:rPr>
              <a:t>设置键盘属性 </a:t>
            </a:r>
            <a:endParaRPr lang="en-US" altLang="zh-CN" sz="2800" smtClean="0">
              <a:solidFill>
                <a:srgbClr val="FF0000"/>
              </a:solidFill>
            </a:endParaRPr>
          </a:p>
          <a:p>
            <a:pPr marL="0" indent="0" algn="just" eaLnBrk="1" hangingPunct="1">
              <a:buFont typeface="Wingdings" pitchFamily="2" charset="2"/>
              <a:buNone/>
            </a:pPr>
            <a:r>
              <a:rPr lang="en-US" altLang="zh-CN" sz="2800" smtClean="0"/>
              <a:t>    </a:t>
            </a:r>
            <a:r>
              <a:rPr lang="zh-CN" altLang="en-US" sz="2800" smtClean="0"/>
              <a:t>控制面板</a:t>
            </a:r>
            <a:r>
              <a:rPr lang="en-US" altLang="zh-CN" sz="2800" smtClean="0">
                <a:sym typeface="Wingdings" pitchFamily="2" charset="2"/>
              </a:rPr>
              <a:t></a:t>
            </a:r>
            <a:r>
              <a:rPr lang="zh-CN" altLang="en-US" sz="2800" smtClean="0"/>
              <a:t> 键盘</a:t>
            </a:r>
          </a:p>
        </p:txBody>
      </p:sp>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997200"/>
            <a:ext cx="3382963" cy="3514725"/>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3315" name="内容占位符 2"/>
          <p:cNvSpPr>
            <a:spLocks noGrp="1"/>
          </p:cNvSpPr>
          <p:nvPr>
            <p:ph idx="1"/>
          </p:nvPr>
        </p:nvSpPr>
        <p:spPr/>
        <p:txBody>
          <a:bodyPr/>
          <a:lstStyle/>
          <a:p>
            <a:r>
              <a:rPr lang="en-US" altLang="zh-CN" smtClean="0"/>
              <a:t>Shift+ctrl </a:t>
            </a:r>
            <a:r>
              <a:rPr lang="zh-CN" altLang="en-US" smtClean="0"/>
              <a:t>：不同输入法切换</a:t>
            </a:r>
            <a:endParaRPr lang="en-US" altLang="zh-CN" smtClean="0"/>
          </a:p>
          <a:p>
            <a:r>
              <a:rPr lang="en-US" altLang="zh-CN" smtClean="0"/>
              <a:t>Shift</a:t>
            </a:r>
            <a:r>
              <a:rPr lang="zh-CN" altLang="en-US" smtClean="0"/>
              <a:t>：中英文切换</a:t>
            </a:r>
            <a:endParaRPr lang="en-US" altLang="zh-CN" smtClean="0"/>
          </a:p>
          <a:p>
            <a:r>
              <a:rPr lang="en-US" altLang="zh-CN" smtClean="0"/>
              <a:t>Capslock</a:t>
            </a:r>
            <a:r>
              <a:rPr lang="zh-CN" altLang="en-US" smtClean="0"/>
              <a:t>：英文大小写切换</a:t>
            </a:r>
            <a:endParaRPr lang="en-US" altLang="zh-CN" smtClean="0"/>
          </a:p>
          <a:p>
            <a:r>
              <a:rPr lang="en-US" altLang="zh-CN" smtClean="0"/>
              <a:t>CTRL+ALT+PRT SREEN SYS RQ:</a:t>
            </a:r>
            <a:r>
              <a:rPr lang="zh-CN" altLang="en-US" smtClean="0"/>
              <a:t>截屏</a:t>
            </a:r>
            <a:endParaRPr lang="en-US" altLang="zh-CN" smtClean="0"/>
          </a:p>
          <a:p>
            <a:r>
              <a:rPr lang="en-US" altLang="zh-CN" smtClean="0"/>
              <a:t>CTRL+ALT+DELETE:</a:t>
            </a:r>
            <a:r>
              <a:rPr lang="zh-CN" altLang="en-US" smtClean="0"/>
              <a:t>打开任务管理器</a:t>
            </a:r>
            <a:endParaRPr lang="en-US" altLang="zh-CN" smtClean="0"/>
          </a:p>
          <a:p>
            <a:endParaRPr lang="zh-CN" altLang="en-US" smtClean="0"/>
          </a:p>
        </p:txBody>
      </p:sp>
      <p:sp>
        <p:nvSpPr>
          <p:cNvPr id="4" name="日期占位符 3"/>
          <p:cNvSpPr>
            <a:spLocks noGrp="1"/>
          </p:cNvSpPr>
          <p:nvPr>
            <p:ph type="dt" sz="quarter" idx="10"/>
          </p:nvPr>
        </p:nvSpPr>
        <p:spPr/>
        <p:txBody>
          <a:bodyPr/>
          <a:lstStyle/>
          <a:p>
            <a:pPr>
              <a:defRPr/>
            </a:pPr>
            <a:fld id="{3A2FC1A8-4EF7-471E-A5FA-EDA8D5651A4A}"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6ED9C428-1944-4AED-B754-54FCAB4EFFED}" type="slidenum">
              <a:rPr lang="en-US" altLang="zh-CN" smtClean="0"/>
              <a:pPr>
                <a:defRPr/>
              </a:pPr>
              <a:t>26</a:t>
            </a:fld>
            <a:endParaRPr lang="en-US" altLang="zh-CN"/>
          </a:p>
        </p:txBody>
      </p:sp>
    </p:spTree>
  </p:cSld>
  <p:clrMapOvr>
    <a:masterClrMapping/>
  </p:clrMapOvr>
  <p:transition spd="med">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defRPr/>
            </a:pPr>
            <a:endParaRPr lang="zh-CN" altLang="en-US"/>
          </a:p>
        </p:txBody>
      </p:sp>
      <p:sp>
        <p:nvSpPr>
          <p:cNvPr id="14339" name="内容占位符 11"/>
          <p:cNvSpPr>
            <a:spLocks noGrp="1"/>
          </p:cNvSpPr>
          <p:nvPr>
            <p:ph idx="1"/>
          </p:nvPr>
        </p:nvSpPr>
        <p:spPr/>
        <p:txBody>
          <a:bodyPr/>
          <a:lstStyle/>
          <a:p>
            <a:r>
              <a:rPr lang="zh-CN" altLang="en-US" smtClean="0">
                <a:solidFill>
                  <a:srgbClr val="FF0000"/>
                </a:solidFill>
                <a:latin typeface="华文隶书" pitchFamily="2" charset="-122"/>
                <a:ea typeface="华文隶书" pitchFamily="2" charset="-122"/>
              </a:rPr>
              <a:t>设置日期和时间 </a:t>
            </a:r>
            <a:endParaRPr lang="zh-CN" altLang="en-US" smtClean="0">
              <a:solidFill>
                <a:srgbClr val="FF0000"/>
              </a:solidFill>
            </a:endParaRPr>
          </a:p>
        </p:txBody>
      </p:sp>
      <p:sp>
        <p:nvSpPr>
          <p:cNvPr id="95234"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7EA1D61B-58BF-4C8B-8945-CC71F2783F96}" type="slidenum">
              <a:rPr lang="en-US" altLang="zh-CN" smtClean="0">
                <a:solidFill>
                  <a:schemeClr val="bg1"/>
                </a:solidFill>
              </a:rPr>
              <a:pPr eaLnBrk="1" hangingPunct="1">
                <a:defRPr/>
              </a:pPr>
              <a:t>27</a:t>
            </a:fld>
            <a:endParaRPr lang="en-US" altLang="zh-CN" smtClean="0">
              <a:solidFill>
                <a:schemeClr val="bg1"/>
              </a:solidFill>
            </a:endParaRP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2565400"/>
            <a:ext cx="2952750" cy="3367088"/>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defRPr/>
            </a:pPr>
            <a:endParaRPr lang="zh-CN" altLang="en-US" dirty="0">
              <a:solidFill>
                <a:srgbClr val="002060"/>
              </a:solidFill>
              <a:latin typeface="华文隶书" pitchFamily="2" charset="-122"/>
              <a:ea typeface="华文隶书" pitchFamily="2" charset="-122"/>
            </a:endParaRPr>
          </a:p>
        </p:txBody>
      </p:sp>
      <p:sp>
        <p:nvSpPr>
          <p:cNvPr id="15363" name="内容占位符 5"/>
          <p:cNvSpPr>
            <a:spLocks noGrp="1"/>
          </p:cNvSpPr>
          <p:nvPr>
            <p:ph idx="1"/>
          </p:nvPr>
        </p:nvSpPr>
        <p:spPr/>
        <p:txBody>
          <a:bodyPr/>
          <a:lstStyle/>
          <a:p>
            <a:r>
              <a:rPr lang="zh-CN" altLang="en-US" smtClean="0">
                <a:solidFill>
                  <a:srgbClr val="FF0000"/>
                </a:solidFill>
                <a:latin typeface="华文隶书" pitchFamily="2" charset="-122"/>
                <a:ea typeface="华文隶书" pitchFamily="2" charset="-122"/>
              </a:rPr>
              <a:t>输入法设置</a:t>
            </a:r>
            <a:endParaRPr lang="zh-CN" altLang="en-US" smtClean="0">
              <a:solidFill>
                <a:srgbClr val="FF0000"/>
              </a:solidFill>
            </a:endParaRPr>
          </a:p>
        </p:txBody>
      </p:sp>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636838"/>
            <a:ext cx="3313113" cy="3240087"/>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defRPr/>
            </a:pPr>
            <a:r>
              <a:rPr lang="en-US" altLang="zh-CN" dirty="0" smtClean="0">
                <a:solidFill>
                  <a:srgbClr val="002060"/>
                </a:solidFill>
                <a:latin typeface="华文隶书" pitchFamily="2" charset="-122"/>
                <a:ea typeface="华文隶书" pitchFamily="2" charset="-122"/>
              </a:rPr>
              <a:t/>
            </a:r>
            <a:br>
              <a:rPr lang="en-US" altLang="zh-CN" dirty="0" smtClean="0">
                <a:solidFill>
                  <a:srgbClr val="002060"/>
                </a:solidFill>
                <a:latin typeface="华文隶书" pitchFamily="2" charset="-122"/>
                <a:ea typeface="华文隶书" pitchFamily="2" charset="-122"/>
              </a:rPr>
            </a:br>
            <a:r>
              <a:rPr lang="en-US" altLang="zh-CN" dirty="0" smtClean="0"/>
              <a:t/>
            </a:r>
            <a:br>
              <a:rPr lang="en-US" altLang="zh-CN" dirty="0" smtClean="0"/>
            </a:br>
            <a:r>
              <a:rPr lang="en-US" altLang="zh-CN" sz="4000" dirty="0" smtClean="0"/>
              <a:t> 2.2</a:t>
            </a:r>
            <a:r>
              <a:rPr lang="zh-CN" altLang="en-US" sz="4000" dirty="0" smtClean="0"/>
              <a:t>、操作系统功能</a:t>
            </a:r>
            <a:endParaRPr lang="zh-CN" altLang="zh-CN" sz="4000" dirty="0" smtClean="0">
              <a:solidFill>
                <a:srgbClr val="002060"/>
              </a:solidFill>
              <a:latin typeface="华文隶书" pitchFamily="2" charset="-122"/>
              <a:ea typeface="华文隶书" pitchFamily="2" charset="-122"/>
            </a:endParaRPr>
          </a:p>
        </p:txBody>
      </p:sp>
      <p:sp>
        <p:nvSpPr>
          <p:cNvPr id="16387" name="Rectangle 3"/>
          <p:cNvSpPr>
            <a:spLocks noGrp="1" noChangeArrowheads="1"/>
          </p:cNvSpPr>
          <p:nvPr>
            <p:ph idx="1"/>
          </p:nvPr>
        </p:nvSpPr>
        <p:spPr/>
        <p:txBody>
          <a:bodyPr/>
          <a:lstStyle/>
          <a:p>
            <a:pPr eaLnBrk="1" hangingPunct="1"/>
            <a:r>
              <a:rPr lang="zh-CN" altLang="en-US" smtClean="0">
                <a:solidFill>
                  <a:srgbClr val="FF0000"/>
                </a:solidFill>
              </a:rPr>
              <a:t>   </a:t>
            </a:r>
            <a:r>
              <a:rPr lang="en-US" altLang="zh-CN" smtClean="0">
                <a:solidFill>
                  <a:srgbClr val="FF0000"/>
                </a:solidFill>
              </a:rPr>
              <a:t>2.2.1</a:t>
            </a:r>
            <a:r>
              <a:rPr lang="zh-CN" altLang="en-US" smtClean="0">
                <a:solidFill>
                  <a:srgbClr val="FF0000"/>
                </a:solidFill>
              </a:rPr>
              <a:t>、进程管理（处理器管理）</a:t>
            </a:r>
          </a:p>
          <a:p>
            <a:pPr eaLnBrk="1" hangingPunct="1">
              <a:buFont typeface="Wingdings" pitchFamily="2" charset="2"/>
              <a:buNone/>
            </a:pPr>
            <a:r>
              <a:rPr lang="zh-CN" altLang="en-US" smtClean="0">
                <a:solidFill>
                  <a:srgbClr val="FF0000"/>
                </a:solidFill>
              </a:rPr>
              <a:t>      </a:t>
            </a:r>
            <a:r>
              <a:rPr lang="en-US" altLang="zh-CN" smtClean="0">
                <a:solidFill>
                  <a:srgbClr val="FF0000"/>
                </a:solidFill>
              </a:rPr>
              <a:t>2.2.2</a:t>
            </a:r>
            <a:r>
              <a:rPr lang="zh-CN" altLang="en-US" smtClean="0">
                <a:solidFill>
                  <a:srgbClr val="FF0000"/>
                </a:solidFill>
              </a:rPr>
              <a:t>、存储器管理</a:t>
            </a:r>
          </a:p>
          <a:p>
            <a:pPr eaLnBrk="1" hangingPunct="1">
              <a:buFont typeface="Wingdings" pitchFamily="2" charset="2"/>
              <a:buNone/>
            </a:pPr>
            <a:r>
              <a:rPr lang="zh-CN" altLang="en-US" smtClean="0">
                <a:solidFill>
                  <a:srgbClr val="FF0000"/>
                </a:solidFill>
              </a:rPr>
              <a:t>      </a:t>
            </a:r>
            <a:r>
              <a:rPr lang="en-US" altLang="zh-CN" smtClean="0">
                <a:solidFill>
                  <a:srgbClr val="FF0000"/>
                </a:solidFill>
              </a:rPr>
              <a:t>2.2.3</a:t>
            </a:r>
            <a:r>
              <a:rPr lang="zh-CN" altLang="en-US" smtClean="0">
                <a:solidFill>
                  <a:srgbClr val="FF0000"/>
                </a:solidFill>
              </a:rPr>
              <a:t>、设备管理</a:t>
            </a:r>
            <a:endParaRPr lang="en-US" altLang="zh-CN" smtClean="0">
              <a:solidFill>
                <a:srgbClr val="FF0000"/>
              </a:solidFill>
            </a:endParaRPr>
          </a:p>
          <a:p>
            <a:pPr eaLnBrk="1" hangingPunct="1">
              <a:buFont typeface="Wingdings" pitchFamily="2" charset="2"/>
              <a:buNone/>
            </a:pPr>
            <a:r>
              <a:rPr lang="en-US" altLang="zh-CN" smtClean="0">
                <a:solidFill>
                  <a:srgbClr val="FF0000"/>
                </a:solidFill>
              </a:rPr>
              <a:t>      2.2.4</a:t>
            </a:r>
            <a:r>
              <a:rPr lang="zh-CN" altLang="en-US" smtClean="0">
                <a:solidFill>
                  <a:srgbClr val="FF0000"/>
                </a:solidFill>
              </a:rPr>
              <a:t>、组和用户管理</a:t>
            </a:r>
            <a:endParaRPr lang="en-US" altLang="zh-CN" smtClean="0">
              <a:solidFill>
                <a:srgbClr val="FF0000"/>
              </a:solidFill>
            </a:endParaRPr>
          </a:p>
          <a:p>
            <a:pPr eaLnBrk="1" hangingPunct="1">
              <a:buFont typeface="Wingdings" pitchFamily="2" charset="2"/>
              <a:buNone/>
            </a:pPr>
            <a:r>
              <a:rPr lang="zh-CN" altLang="en-US" smtClean="0">
                <a:solidFill>
                  <a:srgbClr val="FF0000"/>
                </a:solidFill>
              </a:rPr>
              <a:t>      </a:t>
            </a:r>
            <a:r>
              <a:rPr lang="en-US" altLang="zh-CN" smtClean="0">
                <a:solidFill>
                  <a:srgbClr val="FF0000"/>
                </a:solidFill>
              </a:rPr>
              <a:t>2.2.5</a:t>
            </a:r>
            <a:r>
              <a:rPr lang="zh-CN" altLang="en-US" smtClean="0">
                <a:solidFill>
                  <a:srgbClr val="FF0000"/>
                </a:solidFill>
              </a:rPr>
              <a:t>、 文件管理</a:t>
            </a:r>
          </a:p>
          <a:p>
            <a:pPr eaLnBrk="1" hangingPunct="1"/>
            <a:endParaRPr lang="en-US" altLang="zh-CN" smtClean="0"/>
          </a:p>
        </p:txBody>
      </p:sp>
      <p:sp>
        <p:nvSpPr>
          <p:cNvPr id="5122"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CEA26E3A-1914-494A-AA98-7A6ACC3BFF77}" type="slidenum">
              <a:rPr lang="en-US" altLang="zh-CN" smtClean="0">
                <a:solidFill>
                  <a:schemeClr val="bg1"/>
                </a:solidFill>
              </a:rPr>
              <a:pPr eaLnBrk="1" hangingPunct="1">
                <a:defRPr/>
              </a:pPr>
              <a:t>29</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Window1.0</a:t>
            </a:r>
            <a:endParaRPr lang="zh-CN" altLang="en-US" dirty="0"/>
          </a:p>
        </p:txBody>
      </p:sp>
      <p:sp>
        <p:nvSpPr>
          <p:cNvPr id="7" name="内容占位符 6"/>
          <p:cNvSpPr>
            <a:spLocks noGrp="1"/>
          </p:cNvSpPr>
          <p:nvPr>
            <p:ph sz="half" idx="1"/>
          </p:nvPr>
        </p:nvSpPr>
        <p:spPr/>
        <p:txBody>
          <a:bodyPr/>
          <a:lstStyle/>
          <a:p>
            <a:r>
              <a:rPr lang="en-US" altLang="zh-CN" dirty="0"/>
              <a:t>1985</a:t>
            </a:r>
            <a:r>
              <a:rPr lang="zh-CN" altLang="en-US" dirty="0"/>
              <a:t>年</a:t>
            </a:r>
            <a:r>
              <a:rPr lang="en-US" altLang="zh-CN" dirty="0"/>
              <a:t>11</a:t>
            </a:r>
            <a:r>
              <a:rPr lang="zh-CN" altLang="en-US" dirty="0"/>
              <a:t>月</a:t>
            </a:r>
            <a:r>
              <a:rPr lang="en-US" altLang="zh-CN" dirty="0"/>
              <a:t>20</a:t>
            </a:r>
            <a:r>
              <a:rPr lang="zh-CN" altLang="en-US" dirty="0"/>
              <a:t>日，微软对外发布了第一个版本的</a:t>
            </a:r>
            <a:r>
              <a:rPr lang="en-US" altLang="zh-CN" dirty="0"/>
              <a:t>Windows</a:t>
            </a:r>
            <a:r>
              <a:rPr lang="zh-CN" altLang="en-US" dirty="0"/>
              <a:t>操 作系统</a:t>
            </a:r>
            <a:r>
              <a:rPr lang="en-US" altLang="zh-CN" dirty="0"/>
              <a:t>Windows 1.0</a:t>
            </a:r>
            <a:r>
              <a:rPr lang="zh-CN" altLang="en-US" dirty="0"/>
              <a:t>。</a:t>
            </a:r>
            <a:r>
              <a:rPr lang="en-US" altLang="zh-CN" dirty="0"/>
              <a:t>Windows 1.0</a:t>
            </a:r>
            <a:r>
              <a:rPr lang="zh-CN" altLang="en-US" dirty="0"/>
              <a:t>的图形界面基于</a:t>
            </a:r>
            <a:r>
              <a:rPr lang="en-US" altLang="zh-CN" dirty="0"/>
              <a:t>MS-DOS </a:t>
            </a:r>
            <a:r>
              <a:rPr lang="zh-CN" altLang="en-US" dirty="0"/>
              <a:t>操作系统。 </a:t>
            </a:r>
          </a:p>
        </p:txBody>
      </p:sp>
      <p:pic>
        <p:nvPicPr>
          <p:cNvPr id="9" name="内容占位符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48064" y="2132856"/>
            <a:ext cx="3843338" cy="1887836"/>
          </a:xfrm>
        </p:spPr>
      </p:pic>
      <p:sp>
        <p:nvSpPr>
          <p:cNvPr id="4" name="日期占位符 3"/>
          <p:cNvSpPr>
            <a:spLocks noGrp="1"/>
          </p:cNvSpPr>
          <p:nvPr>
            <p:ph type="dt" sz="half" idx="10"/>
          </p:nvPr>
        </p:nvSpPr>
        <p:spPr/>
        <p:txBody>
          <a:bodyPr/>
          <a:lstStyle/>
          <a:p>
            <a:pPr>
              <a:defRPr/>
            </a:pPr>
            <a:fld id="{A0B76107-8D77-45E3-9520-D3380A30F0C8}" type="datetime1">
              <a:rPr lang="zh-CN" altLang="en-US" smtClean="0"/>
              <a:pPr>
                <a:defRPr/>
              </a:pPr>
              <a:t>2020/4/19</a:t>
            </a:fld>
            <a:endParaRPr lang="en-US" altLang="zh-CN"/>
          </a:p>
        </p:txBody>
      </p:sp>
      <p:sp>
        <p:nvSpPr>
          <p:cNvPr id="5" name="灯片编号占位符 4"/>
          <p:cNvSpPr>
            <a:spLocks noGrp="1"/>
          </p:cNvSpPr>
          <p:nvPr>
            <p:ph type="sldNum" sz="quarter" idx="12"/>
          </p:nvPr>
        </p:nvSpPr>
        <p:spPr/>
        <p:txBody>
          <a:bodyPr/>
          <a:lstStyle/>
          <a:p>
            <a:pPr>
              <a:defRPr/>
            </a:pPr>
            <a:fld id="{6B825500-1F66-49C1-A624-4233888184BF}" type="slidenum">
              <a:rPr lang="en-US" altLang="zh-CN" smtClean="0"/>
              <a:pPr>
                <a:defRPr/>
              </a:pPr>
              <a:t>3</a:t>
            </a:fld>
            <a:endParaRPr lang="en-US" altLang="zh-CN"/>
          </a:p>
        </p:txBody>
      </p:sp>
    </p:spTree>
    <p:extLst>
      <p:ext uri="{BB962C8B-B14F-4D97-AF65-F5344CB8AC3E}">
        <p14:creationId xmlns:p14="http://schemas.microsoft.com/office/powerpoint/2010/main" val="1825279619"/>
      </p:ext>
    </p:extLst>
  </p:cSld>
  <p:clrMapOvr>
    <a:masterClrMapping/>
  </p:clrMapOvr>
  <p:transition spd="med">
    <p:check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p:cNvSpPr>
            <a:spLocks noGrp="1"/>
          </p:cNvSpPr>
          <p:nvPr>
            <p:ph idx="1"/>
          </p:nvPr>
        </p:nvSpPr>
        <p:spPr/>
        <p:txBody>
          <a:bodyPr/>
          <a:lstStyle/>
          <a:p>
            <a:pPr eaLnBrk="1" hangingPunct="1"/>
            <a:r>
              <a:rPr lang="zh-CN" altLang="en-US" smtClean="0"/>
              <a:t> </a:t>
            </a:r>
            <a:r>
              <a:rPr lang="en-US" altLang="zh-CN" smtClean="0"/>
              <a:t>2.2.1</a:t>
            </a:r>
            <a:r>
              <a:rPr lang="zh-CN" altLang="en-US" smtClean="0"/>
              <a:t>、进程管理</a:t>
            </a:r>
            <a:endParaRPr lang="en-US" altLang="zh-CN" smtClean="0"/>
          </a:p>
          <a:p>
            <a:pPr eaLnBrk="1" hangingPunct="1"/>
            <a:r>
              <a:rPr lang="zh-CN" altLang="en-US" sz="2800" smtClean="0">
                <a:solidFill>
                  <a:srgbClr val="FF0000"/>
                </a:solidFill>
              </a:rPr>
              <a:t>进程：正在运行的程序</a:t>
            </a:r>
            <a:endParaRPr lang="en-US" altLang="zh-CN" sz="2800" smtClean="0">
              <a:solidFill>
                <a:srgbClr val="FF0000"/>
              </a:solidFill>
            </a:endParaRPr>
          </a:p>
          <a:p>
            <a:pPr eaLnBrk="1" hangingPunct="1"/>
            <a:r>
              <a:rPr lang="zh-CN" altLang="en-US" sz="2800" smtClean="0"/>
              <a:t>查看本机进程</a:t>
            </a:r>
            <a:r>
              <a:rPr lang="en-US" altLang="zh-CN" sz="2800" smtClean="0"/>
              <a:t>:</a:t>
            </a:r>
            <a:r>
              <a:rPr lang="zh-CN" altLang="en-US" sz="2800" smtClean="0"/>
              <a:t>使用组合“</a:t>
            </a:r>
            <a:r>
              <a:rPr lang="en-US" altLang="zh-CN" sz="2800" smtClean="0"/>
              <a:t>Ctrl+alt+Delete</a:t>
            </a:r>
            <a:r>
              <a:rPr lang="zh-CN" altLang="en-US" sz="2800" smtClean="0"/>
              <a:t>”启动任务管理器；点击 “进程”选项卡</a:t>
            </a:r>
            <a:endParaRPr lang="en-US" altLang="zh-CN" sz="2800" smtClean="0"/>
          </a:p>
          <a:p>
            <a:pPr eaLnBrk="1" hangingPunct="1"/>
            <a:endParaRPr lang="zh-CN" altLang="en-US" smtClean="0"/>
          </a:p>
        </p:txBody>
      </p:sp>
      <p:sp>
        <p:nvSpPr>
          <p:cNvPr id="6147"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DF072164-44F5-4EB1-A21A-54EAE3B07F0B}" type="slidenum">
              <a:rPr lang="en-US" altLang="zh-CN" smtClean="0">
                <a:solidFill>
                  <a:schemeClr val="bg1"/>
                </a:solidFill>
              </a:rPr>
              <a:pPr eaLnBrk="1" hangingPunct="1">
                <a:defRPr/>
              </a:pPr>
              <a:t>30</a:t>
            </a:fld>
            <a:endParaRPr lang="en-US" altLang="zh-CN" smtClean="0">
              <a:solidFill>
                <a:schemeClr val="bg1"/>
              </a:solidFill>
            </a:endParaRPr>
          </a:p>
        </p:txBody>
      </p:sp>
      <p:sp>
        <p:nvSpPr>
          <p:cNvPr id="6149"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Tree>
  </p:cSld>
  <p:clrMapOvr>
    <a:masterClrMapping/>
  </p:clrMapOvr>
  <p:transition spd="med">
    <p:check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4" name="日期占位符 3"/>
          <p:cNvSpPr>
            <a:spLocks noGrp="1"/>
          </p:cNvSpPr>
          <p:nvPr>
            <p:ph type="dt" sz="quarter" idx="10"/>
          </p:nvPr>
        </p:nvSpPr>
        <p:spPr/>
        <p:txBody>
          <a:bodyPr/>
          <a:lstStyle/>
          <a:p>
            <a:pPr>
              <a:defRPr/>
            </a:pPr>
            <a:fld id="{7EC264E8-6A1A-4A66-8B1F-FD11EBB3ACD0}" type="datetime1">
              <a:rPr lang="zh-CN" altLang="en-US" smtClean="0"/>
              <a:pPr>
                <a:defRPr/>
              </a:pPr>
              <a:t>2020/4/19</a:t>
            </a:fld>
            <a:endParaRPr lang="en-US" altLang="zh-CN"/>
          </a:p>
        </p:txBody>
      </p:sp>
      <p:sp>
        <p:nvSpPr>
          <p:cNvPr id="5" name="页脚占位符 4"/>
          <p:cNvSpPr>
            <a:spLocks noGrp="1"/>
          </p:cNvSpPr>
          <p:nvPr>
            <p:ph type="ftr" sz="quarter" idx="4294967295"/>
          </p:nvPr>
        </p:nvSpPr>
        <p:spPr/>
        <p:txBody>
          <a:bodyPr/>
          <a:lstStyle/>
          <a:p>
            <a:pPr>
              <a:defRPr/>
            </a:pPr>
            <a:r>
              <a:rPr lang="en-US" altLang="zh-CN" smtClean="0"/>
              <a:t>计算机文化基础 - 第一章 计算机的基础知识</a:t>
            </a:r>
            <a:endParaRPr lang="en-US" altLang="zh-CN"/>
          </a:p>
        </p:txBody>
      </p:sp>
      <p:sp>
        <p:nvSpPr>
          <p:cNvPr id="6" name="灯片编号占位符 5"/>
          <p:cNvSpPr>
            <a:spLocks noGrp="1"/>
          </p:cNvSpPr>
          <p:nvPr>
            <p:ph type="sldNum" sz="quarter" idx="11"/>
          </p:nvPr>
        </p:nvSpPr>
        <p:spPr/>
        <p:txBody>
          <a:bodyPr/>
          <a:lstStyle/>
          <a:p>
            <a:pPr>
              <a:defRPr/>
            </a:pPr>
            <a:fld id="{9AFBA6EA-27D3-4C76-A3C5-D4AB44DB3619}" type="slidenum">
              <a:rPr lang="en-US" altLang="zh-CN" smtClean="0"/>
              <a:pPr>
                <a:defRPr/>
              </a:pPr>
              <a:t>31</a:t>
            </a:fld>
            <a:endParaRPr lang="en-US" altLang="zh-CN"/>
          </a:p>
        </p:txBody>
      </p:sp>
      <p:pic>
        <p:nvPicPr>
          <p:cNvPr id="184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9250" y="2060575"/>
            <a:ext cx="6013450" cy="3205163"/>
          </a:xfrm>
          <a:noFill/>
        </p:spPr>
      </p:pic>
    </p:spTree>
  </p:cSld>
  <p:clrMapOvr>
    <a:masterClrMapping/>
  </p:clrMapOvr>
  <p:transition spd="med">
    <p:check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19459" name="内容占位符 2"/>
          <p:cNvSpPr>
            <a:spLocks noGrp="1"/>
          </p:cNvSpPr>
          <p:nvPr>
            <p:ph idx="1"/>
          </p:nvPr>
        </p:nvSpPr>
        <p:spPr>
          <a:xfrm>
            <a:off x="179388" y="1844675"/>
            <a:ext cx="9217025" cy="4392613"/>
          </a:xfrm>
        </p:spPr>
        <p:txBody>
          <a:bodyPr/>
          <a:lstStyle/>
          <a:p>
            <a:pPr eaLnBrk="1" hangingPunct="1"/>
            <a:r>
              <a:rPr lang="zh-CN" altLang="en-US" smtClean="0"/>
              <a:t> </a:t>
            </a:r>
            <a:r>
              <a:rPr lang="en-US" altLang="zh-CN" smtClean="0"/>
              <a:t>2.2.2</a:t>
            </a:r>
            <a:r>
              <a:rPr lang="zh-CN" altLang="en-US" smtClean="0"/>
              <a:t>、存储管理</a:t>
            </a:r>
            <a:endParaRPr lang="en-US" altLang="zh-CN" smtClean="0"/>
          </a:p>
          <a:p>
            <a:pPr eaLnBrk="1" hangingPunct="1"/>
            <a:r>
              <a:rPr lang="zh-CN" altLang="en-US" sz="2800" smtClean="0"/>
              <a:t>查看本机内存器</a:t>
            </a:r>
            <a:r>
              <a:rPr lang="en-US" altLang="zh-CN" sz="2800" smtClean="0"/>
              <a:t>/</a:t>
            </a:r>
            <a:r>
              <a:rPr lang="zh-CN" altLang="en-US" sz="2800" smtClean="0"/>
              <a:t>外存储器运行状况</a:t>
            </a:r>
            <a:r>
              <a:rPr lang="en-US" altLang="zh-CN" sz="2800" smtClean="0"/>
              <a:t>:</a:t>
            </a:r>
          </a:p>
          <a:p>
            <a:pPr eaLnBrk="1" hangingPunct="1"/>
            <a:r>
              <a:rPr lang="zh-CN" altLang="en-US" sz="2800" smtClean="0"/>
              <a:t>组合键“</a:t>
            </a:r>
            <a:r>
              <a:rPr lang="en-US" altLang="zh-CN" sz="2800" smtClean="0"/>
              <a:t>Ctrl+alt+Delete</a:t>
            </a:r>
            <a:r>
              <a:rPr lang="zh-CN" altLang="en-US" sz="2800" smtClean="0"/>
              <a:t>”启动任务管理器；</a:t>
            </a:r>
            <a:endParaRPr lang="en-US" altLang="zh-CN" sz="2800" smtClean="0"/>
          </a:p>
          <a:p>
            <a:pPr eaLnBrk="1" hangingPunct="1"/>
            <a:r>
              <a:rPr lang="zh-CN" altLang="en-US" sz="2800" smtClean="0"/>
              <a:t>点击 “性能”选项卡</a:t>
            </a:r>
            <a:r>
              <a:rPr lang="en-US" altLang="zh-CN" sz="2800" smtClean="0">
                <a:sym typeface="Wingdings" pitchFamily="2" charset="2"/>
              </a:rPr>
              <a:t></a:t>
            </a:r>
            <a:r>
              <a:rPr lang="zh-CN" altLang="en-US" sz="2800" smtClean="0"/>
              <a:t>“资源监视器”</a:t>
            </a:r>
            <a:r>
              <a:rPr lang="en-US" altLang="zh-CN" sz="2800" smtClean="0">
                <a:sym typeface="Wingdings" pitchFamily="2" charset="2"/>
              </a:rPr>
              <a:t> </a:t>
            </a:r>
            <a:r>
              <a:rPr lang="zh-CN" altLang="en-US" sz="2800" smtClean="0">
                <a:sym typeface="Wingdings" pitchFamily="2" charset="2"/>
              </a:rPr>
              <a:t>“内存”或“磁盘”选项卡</a:t>
            </a:r>
            <a:endParaRPr lang="en-US" altLang="zh-CN" sz="2800" smtClean="0"/>
          </a:p>
          <a:p>
            <a:pPr eaLnBrk="1" hangingPunct="1"/>
            <a:endParaRPr lang="zh-CN" altLang="en-US" smtClean="0"/>
          </a:p>
        </p:txBody>
      </p:sp>
      <p:sp>
        <p:nvSpPr>
          <p:cNvPr id="922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D36CAA45-FC84-463B-A355-E06F78D36AC2}" type="slidenum">
              <a:rPr lang="en-US" altLang="zh-CN" smtClean="0">
                <a:solidFill>
                  <a:schemeClr val="bg1"/>
                </a:solidFill>
              </a:rPr>
              <a:pPr eaLnBrk="1" hangingPunct="1">
                <a:defRPr/>
              </a:pPr>
              <a:t>32</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4" name="日期占位符 3"/>
          <p:cNvSpPr>
            <a:spLocks noGrp="1"/>
          </p:cNvSpPr>
          <p:nvPr>
            <p:ph type="dt" sz="quarter" idx="10"/>
          </p:nvPr>
        </p:nvSpPr>
        <p:spPr/>
        <p:txBody>
          <a:bodyPr/>
          <a:lstStyle/>
          <a:p>
            <a:pPr>
              <a:defRPr/>
            </a:pPr>
            <a:fld id="{7EC264E8-6A1A-4A66-8B1F-FD11EBB3ACD0}" type="datetime1">
              <a:rPr lang="zh-CN" altLang="en-US" smtClean="0"/>
              <a:pPr>
                <a:defRPr/>
              </a:pPr>
              <a:t>2020/4/19</a:t>
            </a:fld>
            <a:endParaRPr lang="en-US" altLang="zh-CN"/>
          </a:p>
        </p:txBody>
      </p:sp>
      <p:sp>
        <p:nvSpPr>
          <p:cNvPr id="5" name="页脚占位符 4"/>
          <p:cNvSpPr>
            <a:spLocks noGrp="1"/>
          </p:cNvSpPr>
          <p:nvPr>
            <p:ph type="ftr" sz="quarter" idx="4294967295"/>
          </p:nvPr>
        </p:nvSpPr>
        <p:spPr/>
        <p:txBody>
          <a:bodyPr/>
          <a:lstStyle/>
          <a:p>
            <a:pPr>
              <a:defRPr/>
            </a:pPr>
            <a:r>
              <a:rPr lang="en-US" altLang="zh-CN" smtClean="0"/>
              <a:t>计算机文化基础 - 第一章 计算机的基础知识</a:t>
            </a:r>
            <a:endParaRPr lang="en-US" altLang="zh-CN"/>
          </a:p>
        </p:txBody>
      </p:sp>
      <p:sp>
        <p:nvSpPr>
          <p:cNvPr id="6" name="灯片编号占位符 5"/>
          <p:cNvSpPr>
            <a:spLocks noGrp="1"/>
          </p:cNvSpPr>
          <p:nvPr>
            <p:ph type="sldNum" sz="quarter" idx="11"/>
          </p:nvPr>
        </p:nvSpPr>
        <p:spPr/>
        <p:txBody>
          <a:bodyPr/>
          <a:lstStyle/>
          <a:p>
            <a:pPr>
              <a:defRPr/>
            </a:pPr>
            <a:fld id="{C2CF579E-836D-4E82-9BF0-CA66C374A329}" type="slidenum">
              <a:rPr lang="en-US" altLang="zh-CN" smtClean="0"/>
              <a:pPr>
                <a:defRPr/>
              </a:pPr>
              <a:t>33</a:t>
            </a:fld>
            <a:endParaRPr lang="en-US" altLang="zh-CN"/>
          </a:p>
        </p:txBody>
      </p:sp>
      <p:pic>
        <p:nvPicPr>
          <p:cNvPr id="204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03350" y="1989138"/>
            <a:ext cx="6554788" cy="3492500"/>
          </a:xfrm>
          <a:noFill/>
        </p:spPr>
      </p:pic>
    </p:spTree>
  </p:cSld>
  <p:clrMapOvr>
    <a:masterClrMapping/>
  </p:clrMapOvr>
  <p:transition spd="med">
    <p:check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defRPr/>
            </a:pPr>
            <a:endParaRPr lang="zh-CN" altLang="en-US" smtClean="0"/>
          </a:p>
        </p:txBody>
      </p:sp>
      <p:sp>
        <p:nvSpPr>
          <p:cNvPr id="21507" name="内容占位符 2"/>
          <p:cNvSpPr>
            <a:spLocks noGrp="1"/>
          </p:cNvSpPr>
          <p:nvPr>
            <p:ph idx="1"/>
          </p:nvPr>
        </p:nvSpPr>
        <p:spPr/>
        <p:txBody>
          <a:bodyPr/>
          <a:lstStyle/>
          <a:p>
            <a:pPr eaLnBrk="1" hangingPunct="1"/>
            <a:endParaRPr lang="zh-CN" altLang="en-US" smtClean="0"/>
          </a:p>
        </p:txBody>
      </p:sp>
      <p:sp>
        <p:nvSpPr>
          <p:cNvPr id="10244"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6402F930-18C7-4FE3-8878-DC2BCFF576D1}" type="slidenum">
              <a:rPr lang="en-US" altLang="zh-CN" smtClean="0">
                <a:solidFill>
                  <a:schemeClr val="bg1"/>
                </a:solidFill>
              </a:rPr>
              <a:pPr eaLnBrk="1" hangingPunct="1">
                <a:defRPr/>
              </a:pPr>
              <a:t>34</a:t>
            </a:fld>
            <a:endParaRPr lang="en-US" altLang="zh-CN" smtClean="0">
              <a:solidFill>
                <a:schemeClr val="bg1"/>
              </a:solidFill>
            </a:endParaRPr>
          </a:p>
        </p:txBody>
      </p:sp>
      <p:pic>
        <p:nvPicPr>
          <p:cNvPr id="215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060575"/>
            <a:ext cx="676910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eaLnBrk="1" hangingPunct="1">
              <a:defRPr/>
            </a:pPr>
            <a:endParaRPr lang="zh-CN" altLang="en-US" smtClean="0"/>
          </a:p>
        </p:txBody>
      </p:sp>
      <p:sp>
        <p:nvSpPr>
          <p:cNvPr id="22531" name="内容占位符 2"/>
          <p:cNvSpPr>
            <a:spLocks noGrp="1"/>
          </p:cNvSpPr>
          <p:nvPr>
            <p:ph idx="1"/>
          </p:nvPr>
        </p:nvSpPr>
        <p:spPr/>
        <p:txBody>
          <a:bodyPr/>
          <a:lstStyle/>
          <a:p>
            <a:pPr eaLnBrk="1" hangingPunct="1"/>
            <a:endParaRPr lang="zh-CN" altLang="en-US" smtClean="0"/>
          </a:p>
        </p:txBody>
      </p:sp>
      <p:sp>
        <p:nvSpPr>
          <p:cNvPr id="11268"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4ADE1FBC-AF64-4A68-9985-41BC5A9DA39A}" type="slidenum">
              <a:rPr lang="en-US" altLang="zh-CN" smtClean="0">
                <a:solidFill>
                  <a:schemeClr val="bg1"/>
                </a:solidFill>
              </a:rPr>
              <a:pPr eaLnBrk="1" hangingPunct="1">
                <a:defRPr/>
              </a:pPr>
              <a:t>35</a:t>
            </a:fld>
            <a:endParaRPr lang="en-US" altLang="zh-CN" smtClean="0">
              <a:solidFill>
                <a:schemeClr val="bg1"/>
              </a:solidFill>
            </a:endParaRPr>
          </a:p>
        </p:txBody>
      </p:sp>
      <p:pic>
        <p:nvPicPr>
          <p:cNvPr id="225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006600"/>
            <a:ext cx="7129463"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23555" name="内容占位符 2"/>
          <p:cNvSpPr>
            <a:spLocks noGrp="1"/>
          </p:cNvSpPr>
          <p:nvPr>
            <p:ph idx="1"/>
          </p:nvPr>
        </p:nvSpPr>
        <p:spPr/>
        <p:txBody>
          <a:bodyPr/>
          <a:lstStyle/>
          <a:p>
            <a:pPr eaLnBrk="1" hangingPunct="1"/>
            <a:r>
              <a:rPr lang="zh-CN" altLang="en-US" smtClean="0"/>
              <a:t> </a:t>
            </a:r>
            <a:r>
              <a:rPr lang="en-US" altLang="zh-CN" smtClean="0"/>
              <a:t>2.2.3</a:t>
            </a:r>
            <a:r>
              <a:rPr lang="zh-CN" altLang="en-US" smtClean="0"/>
              <a:t>、设备管理</a:t>
            </a:r>
            <a:endParaRPr lang="en-US" altLang="zh-CN" smtClean="0"/>
          </a:p>
          <a:p>
            <a:pPr eaLnBrk="1" hangingPunct="1"/>
            <a:r>
              <a:rPr lang="zh-CN" altLang="en-US" smtClean="0"/>
              <a:t>查看本机硬件设备：点击“计算机”右键</a:t>
            </a:r>
            <a:r>
              <a:rPr lang="en-US" altLang="zh-CN" smtClean="0">
                <a:sym typeface="Wingdings" pitchFamily="2" charset="2"/>
              </a:rPr>
              <a:t></a:t>
            </a:r>
            <a:r>
              <a:rPr lang="zh-CN" altLang="en-US" smtClean="0">
                <a:sym typeface="Wingdings" pitchFamily="2" charset="2"/>
              </a:rPr>
              <a:t>“管理”</a:t>
            </a:r>
            <a:r>
              <a:rPr lang="en-US" altLang="zh-CN" smtClean="0">
                <a:sym typeface="Wingdings" pitchFamily="2" charset="2"/>
              </a:rPr>
              <a:t> </a:t>
            </a:r>
            <a:r>
              <a:rPr lang="zh-CN" altLang="en-US" smtClean="0">
                <a:sym typeface="Wingdings" pitchFamily="2" charset="2"/>
              </a:rPr>
              <a:t>“设备管理器”</a:t>
            </a:r>
            <a:r>
              <a:rPr lang="en-US" altLang="zh-CN" smtClean="0">
                <a:sym typeface="Wingdings" pitchFamily="2" charset="2"/>
              </a:rPr>
              <a:t> </a:t>
            </a:r>
            <a:endParaRPr lang="zh-CN" altLang="en-US" smtClean="0"/>
          </a:p>
        </p:txBody>
      </p:sp>
      <p:sp>
        <p:nvSpPr>
          <p:cNvPr id="13316"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5F6DA597-42BB-4458-855D-9DA4FAC4B31D}" type="slidenum">
              <a:rPr lang="en-US" altLang="zh-CN" smtClean="0">
                <a:solidFill>
                  <a:schemeClr val="bg1"/>
                </a:solidFill>
              </a:rPr>
              <a:pPr eaLnBrk="1" hangingPunct="1">
                <a:defRPr/>
              </a:pPr>
              <a:t>36</a:t>
            </a:fld>
            <a:endParaRPr lang="en-US" altLang="zh-CN" smtClean="0">
              <a:solidFill>
                <a:schemeClr val="bg1"/>
              </a:solidFill>
            </a:endParaRPr>
          </a:p>
        </p:txBody>
      </p:sp>
      <p:pic>
        <p:nvPicPr>
          <p:cNvPr id="2355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513" y="3644900"/>
            <a:ext cx="5113337"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24579" name="内容占位符 2"/>
          <p:cNvSpPr>
            <a:spLocks noGrp="1"/>
          </p:cNvSpPr>
          <p:nvPr>
            <p:ph idx="1"/>
          </p:nvPr>
        </p:nvSpPr>
        <p:spPr>
          <a:xfrm>
            <a:off x="323850" y="1844675"/>
            <a:ext cx="8631238" cy="4392613"/>
          </a:xfrm>
        </p:spPr>
        <p:txBody>
          <a:bodyPr/>
          <a:lstStyle/>
          <a:p>
            <a:pPr marL="457200" lvl="1" indent="0" eaLnBrk="1" hangingPunct="1">
              <a:buFont typeface="Wingdings" pitchFamily="2" charset="2"/>
              <a:buNone/>
            </a:pPr>
            <a:r>
              <a:rPr lang="zh-CN" altLang="en-US" sz="3200" smtClean="0"/>
              <a:t> </a:t>
            </a:r>
            <a:r>
              <a:rPr lang="en-US" altLang="zh-CN" sz="3200" smtClean="0"/>
              <a:t>2.2.4</a:t>
            </a:r>
            <a:r>
              <a:rPr lang="zh-CN" altLang="en-US" sz="3200" smtClean="0"/>
              <a:t>、用户和组管理</a:t>
            </a:r>
            <a:endParaRPr lang="en-US" altLang="zh-CN" sz="3200" smtClean="0"/>
          </a:p>
          <a:p>
            <a:pPr marL="457200" lvl="1" indent="0" eaLnBrk="1" hangingPunct="1">
              <a:lnSpc>
                <a:spcPct val="130000"/>
              </a:lnSpc>
              <a:buFontTx/>
              <a:buNone/>
            </a:pPr>
            <a:r>
              <a:rPr lang="zh-CN" altLang="en-US" smtClean="0"/>
              <a:t>用户：登录到域访问网络资源或登录到某台计算机访问该机上的资源的标识，包括用户名和密码；</a:t>
            </a:r>
            <a:endParaRPr lang="en-US" altLang="zh-CN" smtClean="0"/>
          </a:p>
          <a:p>
            <a:pPr marL="457200" lvl="1" indent="0" eaLnBrk="1" hangingPunct="1">
              <a:lnSpc>
                <a:spcPct val="130000"/>
              </a:lnSpc>
              <a:buFontTx/>
              <a:buNone/>
            </a:pPr>
            <a:r>
              <a:rPr lang="zh-CN" altLang="en-US" smtClean="0"/>
              <a:t>组：相同权限的用户的集合。</a:t>
            </a:r>
            <a:endParaRPr lang="en-US" altLang="zh-CN" smtClean="0"/>
          </a:p>
          <a:p>
            <a:pPr marL="457200" lvl="1" indent="0" eaLnBrk="1" hangingPunct="1">
              <a:buFontTx/>
              <a:buNone/>
            </a:pPr>
            <a:endParaRPr lang="en-US" altLang="zh-CN" sz="2200" b="1" smtClean="0"/>
          </a:p>
          <a:p>
            <a:pPr marL="457200" lvl="1" indent="0" eaLnBrk="1" hangingPunct="1">
              <a:buFontTx/>
              <a:buNone/>
            </a:pPr>
            <a:r>
              <a:rPr lang="zh-CN" altLang="en-US" sz="2200" b="1" smtClean="0"/>
              <a:t> </a:t>
            </a:r>
          </a:p>
        </p:txBody>
      </p:sp>
      <p:sp>
        <p:nvSpPr>
          <p:cNvPr id="1434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18926546-901B-4B69-93FA-40A5DA0BE081}" type="slidenum">
              <a:rPr lang="en-US" altLang="zh-CN" smtClean="0">
                <a:solidFill>
                  <a:schemeClr val="bg1"/>
                </a:solidFill>
              </a:rPr>
              <a:pPr eaLnBrk="1" hangingPunct="1">
                <a:defRPr/>
              </a:pPr>
              <a:t>37</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defRPr/>
            </a:pPr>
            <a:endParaRPr lang="zh-CN" altLang="en-US" smtClean="0"/>
          </a:p>
        </p:txBody>
      </p:sp>
      <p:sp>
        <p:nvSpPr>
          <p:cNvPr id="15363"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5015E8AF-5FF9-4139-A6C4-2265DA4DB460}" type="slidenum">
              <a:rPr lang="en-US" altLang="zh-CN" smtClean="0">
                <a:solidFill>
                  <a:schemeClr val="bg1"/>
                </a:solidFill>
              </a:rPr>
              <a:pPr eaLnBrk="1" hangingPunct="1">
                <a:defRPr/>
              </a:pPr>
              <a:t>38</a:t>
            </a:fld>
            <a:endParaRPr lang="en-US" altLang="zh-CN" smtClean="0">
              <a:solidFill>
                <a:schemeClr val="bg1"/>
              </a:solidFill>
            </a:endParaRPr>
          </a:p>
        </p:txBody>
      </p:sp>
      <p:pic>
        <p:nvPicPr>
          <p:cNvPr id="2560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2349500"/>
            <a:ext cx="7921625" cy="3313113"/>
          </a:xfrm>
          <a:noFill/>
        </p:spPr>
      </p:pic>
    </p:spTree>
  </p:cSld>
  <p:clrMapOvr>
    <a:masterClrMapping/>
  </p:clrMapOvr>
  <p:transition spd="med">
    <p:check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26627" name="内容占位符 2"/>
          <p:cNvSpPr>
            <a:spLocks noGrp="1"/>
          </p:cNvSpPr>
          <p:nvPr>
            <p:ph idx="1"/>
          </p:nvPr>
        </p:nvSpPr>
        <p:spPr/>
        <p:txBody>
          <a:bodyPr/>
          <a:lstStyle/>
          <a:p>
            <a:pPr eaLnBrk="1" hangingPunct="1"/>
            <a:r>
              <a:rPr lang="zh-CN" altLang="en-US" sz="4000" smtClean="0">
                <a:solidFill>
                  <a:srgbClr val="FF0000"/>
                </a:solidFill>
                <a:latin typeface="华文隶书" pitchFamily="2" charset="-122"/>
                <a:ea typeface="华文隶书" pitchFamily="2" charset="-122"/>
              </a:rPr>
              <a:t>用户名命名规则</a:t>
            </a:r>
            <a:endParaRPr lang="en-US" altLang="zh-CN" sz="4000" smtClean="0">
              <a:solidFill>
                <a:srgbClr val="FF0000"/>
              </a:solidFill>
            </a:endParaRPr>
          </a:p>
          <a:p>
            <a:pPr eaLnBrk="1" hangingPunct="1">
              <a:lnSpc>
                <a:spcPct val="130000"/>
              </a:lnSpc>
            </a:pPr>
            <a:r>
              <a:rPr lang="zh-CN" altLang="en-US" sz="2400" smtClean="0"/>
              <a:t>一个系统中，帐户名必须惟一，且不区分大小写；</a:t>
            </a:r>
          </a:p>
          <a:p>
            <a:pPr eaLnBrk="1" hangingPunct="1">
              <a:lnSpc>
                <a:spcPct val="130000"/>
              </a:lnSpc>
            </a:pPr>
            <a:r>
              <a:rPr lang="zh-CN" altLang="en-US" sz="2400" smtClean="0"/>
              <a:t>最多可以有</a:t>
            </a:r>
            <a:r>
              <a:rPr lang="en-US" altLang="zh-CN" sz="2400" smtClean="0"/>
              <a:t>20</a:t>
            </a:r>
            <a:r>
              <a:rPr lang="zh-CN" altLang="en-US" sz="2400" smtClean="0"/>
              <a:t>个字符，由字符和数字组成。输入时可超过</a:t>
            </a:r>
            <a:r>
              <a:rPr lang="en-US" altLang="zh-CN" sz="2400" smtClean="0"/>
              <a:t>20</a:t>
            </a:r>
            <a:r>
              <a:rPr lang="zh-CN" altLang="en-US" sz="2400" smtClean="0"/>
              <a:t>个字符，但只识别前</a:t>
            </a:r>
            <a:r>
              <a:rPr lang="en-US" altLang="zh-CN" sz="2400" smtClean="0"/>
              <a:t>20</a:t>
            </a:r>
            <a:r>
              <a:rPr lang="zh-CN" altLang="en-US" sz="2400" smtClean="0"/>
              <a:t>个字符；</a:t>
            </a:r>
          </a:p>
          <a:p>
            <a:pPr eaLnBrk="1" hangingPunct="1">
              <a:lnSpc>
                <a:spcPct val="130000"/>
              </a:lnSpc>
            </a:pPr>
            <a:r>
              <a:rPr lang="zh-CN" altLang="en-US" sz="2400" smtClean="0"/>
              <a:t>不能使用的保留字符有 ” </a:t>
            </a:r>
            <a:r>
              <a:rPr lang="en-US" altLang="zh-CN" sz="2400" smtClean="0"/>
              <a:t>^ [ ] : ; | = , + * ? </a:t>
            </a:r>
            <a:r>
              <a:rPr lang="zh-CN" altLang="en-US" sz="2400" smtClean="0"/>
              <a:t>；</a:t>
            </a:r>
          </a:p>
          <a:p>
            <a:pPr eaLnBrk="1" hangingPunct="1">
              <a:lnSpc>
                <a:spcPct val="130000"/>
              </a:lnSpc>
            </a:pPr>
            <a:r>
              <a:rPr lang="zh-CN" altLang="en-US" sz="2400" smtClean="0"/>
              <a:t>不能与用户组的组名相同。</a:t>
            </a:r>
          </a:p>
          <a:p>
            <a:pPr eaLnBrk="1" hangingPunct="1"/>
            <a:endParaRPr lang="zh-CN" altLang="en-US" smtClean="0"/>
          </a:p>
        </p:txBody>
      </p:sp>
      <p:sp>
        <p:nvSpPr>
          <p:cNvPr id="16388"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0706CC47-E952-40E1-AC6E-239E0A64208A}" type="slidenum">
              <a:rPr lang="en-US" altLang="zh-CN" smtClean="0">
                <a:solidFill>
                  <a:schemeClr val="bg1"/>
                </a:solidFill>
              </a:rPr>
              <a:pPr eaLnBrk="1" hangingPunct="1">
                <a:defRPr/>
              </a:pPr>
              <a:t>39</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Window2.0</a:t>
            </a:r>
            <a:endParaRPr lang="zh-CN" altLang="en-US" dirty="0"/>
          </a:p>
        </p:txBody>
      </p:sp>
      <p:sp>
        <p:nvSpPr>
          <p:cNvPr id="3" name="内容占位符 2"/>
          <p:cNvSpPr>
            <a:spLocks noGrp="1"/>
          </p:cNvSpPr>
          <p:nvPr>
            <p:ph sz="half" idx="1"/>
          </p:nvPr>
        </p:nvSpPr>
        <p:spPr/>
        <p:txBody>
          <a:bodyPr/>
          <a:lstStyle/>
          <a:p>
            <a:r>
              <a:rPr lang="en-US" altLang="zh-CN" dirty="0"/>
              <a:t>Windows 2.0</a:t>
            </a:r>
            <a:r>
              <a:rPr lang="zh-CN" altLang="en-US" dirty="0"/>
              <a:t>发布于</a:t>
            </a:r>
            <a:r>
              <a:rPr lang="en-US" altLang="zh-CN" dirty="0"/>
              <a:t>1987</a:t>
            </a:r>
            <a:r>
              <a:rPr lang="zh-CN" altLang="en-US" dirty="0"/>
              <a:t>年</a:t>
            </a:r>
            <a:r>
              <a:rPr lang="en-US" altLang="zh-CN" dirty="0"/>
              <a:t>12</a:t>
            </a:r>
            <a:r>
              <a:rPr lang="zh-CN" altLang="en-US" dirty="0"/>
              <a:t>月，它与</a:t>
            </a:r>
            <a:r>
              <a:rPr lang="en-US" altLang="zh-CN" dirty="0"/>
              <a:t>Windows 1.0</a:t>
            </a:r>
            <a:r>
              <a:rPr lang="zh-CN" altLang="en-US" dirty="0"/>
              <a:t>的最大区 别是它的应用程序窗口可以相互重叠。</a:t>
            </a:r>
            <a:r>
              <a:rPr lang="en-US" altLang="zh-CN" dirty="0"/>
              <a:t>Windows 2.0</a:t>
            </a:r>
            <a:r>
              <a:rPr lang="zh-CN" altLang="en-US" dirty="0"/>
              <a:t>能够在没有 硬盘的情况下运行，这也使其比之前的</a:t>
            </a:r>
            <a:r>
              <a:rPr lang="en-US" altLang="zh-CN" dirty="0"/>
              <a:t>1.0</a:t>
            </a:r>
            <a:r>
              <a:rPr lang="zh-CN" altLang="en-US" dirty="0"/>
              <a:t>版本更受欢迎。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11750" y="2924546"/>
            <a:ext cx="3843338" cy="223287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4</a:t>
            </a:fld>
            <a:endParaRPr lang="en-US" altLang="zh-CN"/>
          </a:p>
        </p:txBody>
      </p:sp>
    </p:spTree>
    <p:extLst>
      <p:ext uri="{BB962C8B-B14F-4D97-AF65-F5344CB8AC3E}">
        <p14:creationId xmlns:p14="http://schemas.microsoft.com/office/powerpoint/2010/main" val="1960897404"/>
      </p:ext>
    </p:extLst>
  </p:cSld>
  <p:clrMapOvr>
    <a:masterClrMapping/>
  </p:clrMapOvr>
  <p:transition spd="med">
    <p:check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dirty="0">
              <a:solidFill>
                <a:srgbClr val="002060"/>
              </a:solidFill>
              <a:latin typeface="华文隶书" pitchFamily="2" charset="-122"/>
              <a:ea typeface="华文隶书" pitchFamily="2" charset="-122"/>
            </a:endParaRPr>
          </a:p>
        </p:txBody>
      </p:sp>
      <p:sp>
        <p:nvSpPr>
          <p:cNvPr id="3" name="内容占位符 2"/>
          <p:cNvSpPr>
            <a:spLocks noGrp="1"/>
          </p:cNvSpPr>
          <p:nvPr>
            <p:ph idx="1"/>
          </p:nvPr>
        </p:nvSpPr>
        <p:spPr>
          <a:xfrm>
            <a:off x="671513" y="1362075"/>
            <a:ext cx="7769225" cy="4486275"/>
          </a:xfrm>
        </p:spPr>
        <p:txBody>
          <a:bodyPr/>
          <a:lstStyle/>
          <a:p>
            <a:pPr lvl="2" eaLnBrk="1" hangingPunct="1">
              <a:defRPr/>
            </a:pPr>
            <a:endParaRPr lang="en-US" altLang="zh-CN" sz="3200" dirty="0" smtClean="0">
              <a:cs typeface="+mn-cs"/>
            </a:endParaRPr>
          </a:p>
          <a:p>
            <a:pPr marL="0" indent="0">
              <a:buFont typeface="Wingdings" pitchFamily="2" charset="2"/>
              <a:buNone/>
              <a:defRPr/>
            </a:pPr>
            <a:r>
              <a:rPr lang="zh-CN" altLang="en-US" sz="3600" dirty="0" smtClean="0">
                <a:solidFill>
                  <a:srgbClr val="FF0000"/>
                </a:solidFill>
                <a:latin typeface="华文隶书" pitchFamily="2" charset="-122"/>
                <a:ea typeface="华文隶书" pitchFamily="2" charset="-122"/>
              </a:rPr>
              <a:t>密码设置规则</a:t>
            </a:r>
            <a:endParaRPr lang="en-US" altLang="zh-CN" sz="3600" dirty="0" smtClean="0">
              <a:solidFill>
                <a:srgbClr val="FF0000"/>
              </a:solidFill>
            </a:endParaRPr>
          </a:p>
          <a:p>
            <a:pPr marL="0" indent="0">
              <a:buFont typeface="Wingdings" pitchFamily="2" charset="2"/>
              <a:buNone/>
              <a:defRPr/>
            </a:pPr>
            <a:r>
              <a:rPr lang="en-US" altLang="zh-CN" sz="2400" dirty="0" smtClean="0"/>
              <a:t>  1</a:t>
            </a:r>
            <a:r>
              <a:rPr lang="zh-CN" altLang="en-US" sz="2400" dirty="0"/>
              <a:t>）不得明显包含用户名或用户全名的一部分；</a:t>
            </a:r>
            <a:endParaRPr lang="en-US" altLang="zh-CN" sz="2400" dirty="0"/>
          </a:p>
          <a:p>
            <a:pPr marL="0" indent="0">
              <a:buFont typeface="Wingdings" pitchFamily="2" charset="2"/>
              <a:buNone/>
              <a:defRPr/>
            </a:pPr>
            <a:r>
              <a:rPr lang="en-US" altLang="zh-CN" sz="2400" dirty="0"/>
              <a:t>  2</a:t>
            </a:r>
            <a:r>
              <a:rPr lang="zh-CN" altLang="en-US" sz="2400" dirty="0"/>
              <a:t>）长度至少</a:t>
            </a:r>
            <a:r>
              <a:rPr lang="en-US" altLang="zh-CN" sz="2400" dirty="0"/>
              <a:t>6</a:t>
            </a:r>
            <a:r>
              <a:rPr lang="zh-CN" altLang="en-US" sz="2400" dirty="0"/>
              <a:t>个字符；</a:t>
            </a:r>
            <a:endParaRPr lang="en-US" altLang="zh-CN" sz="2400" dirty="0"/>
          </a:p>
          <a:p>
            <a:pPr marL="0" indent="0">
              <a:buFont typeface="Wingdings" pitchFamily="2" charset="2"/>
              <a:buNone/>
              <a:defRPr/>
            </a:pPr>
            <a:r>
              <a:rPr lang="en-US" altLang="zh-CN" sz="2400" dirty="0"/>
              <a:t>  3</a:t>
            </a:r>
            <a:r>
              <a:rPr lang="zh-CN" altLang="en-US" sz="2400" dirty="0"/>
              <a:t>）包含来自以下</a:t>
            </a:r>
            <a:r>
              <a:rPr lang="en-US" altLang="zh-CN" sz="2400" dirty="0"/>
              <a:t>4</a:t>
            </a:r>
            <a:r>
              <a:rPr lang="zh-CN" altLang="en-US" sz="2400" dirty="0"/>
              <a:t>个类别中的</a:t>
            </a:r>
            <a:r>
              <a:rPr lang="en-US" altLang="zh-CN" sz="2400" dirty="0"/>
              <a:t>3</a:t>
            </a:r>
            <a:r>
              <a:rPr lang="zh-CN" altLang="en-US" sz="2400" dirty="0"/>
              <a:t>种字符：</a:t>
            </a:r>
            <a:endParaRPr lang="en-US" altLang="zh-CN" sz="2400" dirty="0"/>
          </a:p>
          <a:p>
            <a:pPr marL="0" indent="0">
              <a:buFont typeface="Wingdings" pitchFamily="2" charset="2"/>
              <a:buNone/>
              <a:defRPr/>
            </a:pPr>
            <a:r>
              <a:rPr lang="en-US" altLang="zh-CN" sz="2400" dirty="0"/>
              <a:t>         </a:t>
            </a:r>
            <a:r>
              <a:rPr lang="zh-CN" altLang="en-US" sz="2400" dirty="0"/>
              <a:t>*英文大写字母（</a:t>
            </a:r>
            <a:r>
              <a:rPr lang="en-US" altLang="zh-CN" sz="2400" dirty="0"/>
              <a:t>A~Z</a:t>
            </a:r>
            <a:r>
              <a:rPr lang="zh-CN" altLang="en-US" sz="2400" dirty="0"/>
              <a:t>）</a:t>
            </a:r>
            <a:endParaRPr lang="en-US" altLang="zh-CN" sz="2400" dirty="0"/>
          </a:p>
          <a:p>
            <a:pPr marL="0" indent="0">
              <a:buFont typeface="Wingdings" pitchFamily="2" charset="2"/>
              <a:buNone/>
              <a:defRPr/>
            </a:pPr>
            <a:r>
              <a:rPr lang="en-US" altLang="zh-CN" sz="2400" dirty="0"/>
              <a:t>         *</a:t>
            </a:r>
            <a:r>
              <a:rPr lang="zh-CN" altLang="en-US" sz="2400" dirty="0"/>
              <a:t>英文小写字母（</a:t>
            </a:r>
            <a:r>
              <a:rPr lang="en-US" altLang="zh-CN" sz="2400" dirty="0" err="1"/>
              <a:t>a~z</a:t>
            </a:r>
            <a:r>
              <a:rPr lang="zh-CN" altLang="en-US" sz="2400" dirty="0"/>
              <a:t>）</a:t>
            </a:r>
            <a:endParaRPr lang="en-US" altLang="zh-CN" sz="2400" dirty="0"/>
          </a:p>
          <a:p>
            <a:pPr marL="0" indent="0">
              <a:buFont typeface="Wingdings" pitchFamily="2" charset="2"/>
              <a:buNone/>
              <a:defRPr/>
            </a:pPr>
            <a:r>
              <a:rPr lang="en-US" altLang="zh-CN" sz="2400" dirty="0"/>
              <a:t>         *10</a:t>
            </a:r>
            <a:r>
              <a:rPr lang="zh-CN" altLang="en-US" sz="2400" dirty="0"/>
              <a:t>个基本数字（</a:t>
            </a:r>
            <a:r>
              <a:rPr lang="en-US" altLang="zh-CN" sz="2400" dirty="0"/>
              <a:t>0~9</a:t>
            </a:r>
            <a:r>
              <a:rPr lang="zh-CN" altLang="en-US" sz="2400" dirty="0"/>
              <a:t>）</a:t>
            </a:r>
            <a:endParaRPr lang="en-US" altLang="zh-CN" sz="2400" dirty="0"/>
          </a:p>
          <a:p>
            <a:pPr marL="0" indent="0">
              <a:buFont typeface="Wingdings" pitchFamily="2" charset="2"/>
              <a:buNone/>
              <a:defRPr/>
            </a:pPr>
            <a:r>
              <a:rPr lang="en-US" altLang="zh-CN" sz="2400" dirty="0"/>
              <a:t>         </a:t>
            </a:r>
            <a:r>
              <a:rPr lang="zh-CN" altLang="en-US" sz="2400" dirty="0"/>
              <a:t>*非字母字符（例如：！，</a:t>
            </a:r>
            <a:r>
              <a:rPr lang="en-US" altLang="zh-CN" sz="2400" dirty="0"/>
              <a:t>#</a:t>
            </a:r>
            <a:r>
              <a:rPr lang="zh-CN" altLang="en-US" sz="2400" dirty="0"/>
              <a:t>，</a:t>
            </a:r>
            <a:r>
              <a:rPr lang="en-US" altLang="zh-CN" sz="2400" dirty="0"/>
              <a:t>%</a:t>
            </a:r>
            <a:r>
              <a:rPr lang="zh-CN" altLang="en-US" sz="2400" dirty="0"/>
              <a:t>）</a:t>
            </a:r>
          </a:p>
        </p:txBody>
      </p:sp>
      <p:sp>
        <p:nvSpPr>
          <p:cNvPr id="17412"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A2E80A52-2A77-43FF-85DC-02F51621C55F}" type="slidenum">
              <a:rPr lang="en-US" altLang="zh-CN" smtClean="0">
                <a:solidFill>
                  <a:schemeClr val="bg1"/>
                </a:solidFill>
              </a:rPr>
              <a:pPr eaLnBrk="1" hangingPunct="1">
                <a:defRPr/>
              </a:pPr>
              <a:t>40</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a:defRPr/>
            </a:pPr>
            <a:endParaRPr lang="zh-CN" altLang="en-US" smtClean="0"/>
          </a:p>
        </p:txBody>
      </p:sp>
      <p:sp>
        <p:nvSpPr>
          <p:cNvPr id="3" name="内容占位符 2"/>
          <p:cNvSpPr>
            <a:spLocks noGrp="1"/>
          </p:cNvSpPr>
          <p:nvPr>
            <p:ph idx="1"/>
          </p:nvPr>
        </p:nvSpPr>
        <p:spPr/>
        <p:txBody>
          <a:bodyPr/>
          <a:lstStyle/>
          <a:p>
            <a:pPr>
              <a:defRPr/>
            </a:pPr>
            <a:r>
              <a:rPr lang="zh-CN" altLang="en-US" dirty="0" smtClean="0"/>
              <a:t>例：</a:t>
            </a:r>
            <a:endParaRPr lang="en-US" altLang="zh-CN" dirty="0" smtClean="0"/>
          </a:p>
          <a:p>
            <a:pPr marL="0" indent="0">
              <a:buFont typeface="Wingdings" pitchFamily="2" charset="2"/>
              <a:buNone/>
              <a:defRPr/>
            </a:pPr>
            <a:r>
              <a:rPr lang="en-US" altLang="zh-CN" dirty="0"/>
              <a:t> </a:t>
            </a:r>
            <a:r>
              <a:rPr lang="en-US" altLang="zh-CN" dirty="0" smtClean="0"/>
              <a:t>  A  17692398          B    </a:t>
            </a:r>
            <a:r>
              <a:rPr lang="en-US" altLang="zh-CN" dirty="0" err="1" smtClean="0"/>
              <a:t>UIORIakjk</a:t>
            </a:r>
            <a:r>
              <a:rPr lang="en-US" altLang="zh-CN" dirty="0" smtClean="0"/>
              <a:t>%</a:t>
            </a:r>
          </a:p>
          <a:p>
            <a:pPr marL="0" indent="0">
              <a:buFont typeface="Wingdings" pitchFamily="2" charset="2"/>
              <a:buNone/>
              <a:defRPr/>
            </a:pPr>
            <a:r>
              <a:rPr lang="en-US" altLang="zh-CN" dirty="0"/>
              <a:t> </a:t>
            </a:r>
            <a:r>
              <a:rPr lang="en-US" altLang="zh-CN" dirty="0" smtClean="0"/>
              <a:t>  C    </a:t>
            </a:r>
            <a:r>
              <a:rPr lang="en-US" altLang="zh-CN" dirty="0" err="1" smtClean="0"/>
              <a:t>Teakk#!ooo</a:t>
            </a:r>
            <a:r>
              <a:rPr lang="en-US" altLang="zh-CN" dirty="0" smtClean="0"/>
              <a:t>     D   0980%!ADFG</a:t>
            </a:r>
          </a:p>
          <a:p>
            <a:pPr marL="0" indent="0">
              <a:buFont typeface="Wingdings" pitchFamily="2" charset="2"/>
              <a:buNone/>
              <a:defRPr/>
            </a:pPr>
            <a:r>
              <a:rPr lang="en-US" altLang="zh-CN" dirty="0"/>
              <a:t> </a:t>
            </a:r>
            <a:r>
              <a:rPr lang="en-US" altLang="zh-CN" dirty="0" smtClean="0"/>
              <a:t>  E     0908KKKK     F   8768#####</a:t>
            </a:r>
            <a:endParaRPr lang="zh-CN" altLang="en-US" dirty="0"/>
          </a:p>
        </p:txBody>
      </p:sp>
      <p:sp>
        <p:nvSpPr>
          <p:cNvPr id="26628" name="灯片编号占位符 3"/>
          <p:cNvSpPr>
            <a:spLocks noGrp="1"/>
          </p:cNvSpPr>
          <p:nvPr>
            <p:ph type="sldNum" sz="quarter" idx="11"/>
          </p:nvPr>
        </p:nvSpPr>
        <p:spPr>
          <a:xfrm>
            <a:off x="84138" y="6242050"/>
            <a:ext cx="587375" cy="488950"/>
          </a:xfrm>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3A416FF5-AB53-4000-A4AD-03E4F3E8FEF6}" type="slidenum">
              <a:rPr lang="en-US" altLang="zh-CN" smtClean="0">
                <a:solidFill>
                  <a:schemeClr val="bg1"/>
                </a:solidFill>
              </a:rPr>
              <a:pPr eaLnBrk="1" hangingPunct="1">
                <a:defRPr/>
              </a:pPr>
              <a:t>41</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3" name="内容占位符 2"/>
          <p:cNvSpPr>
            <a:spLocks noGrp="1"/>
          </p:cNvSpPr>
          <p:nvPr>
            <p:ph idx="1"/>
          </p:nvPr>
        </p:nvSpPr>
        <p:spPr/>
        <p:txBody>
          <a:bodyPr/>
          <a:lstStyle/>
          <a:p>
            <a:pPr eaLnBrk="1" hangingPunct="1">
              <a:defRPr/>
            </a:pPr>
            <a:r>
              <a:rPr lang="zh-CN" altLang="en-US" dirty="0" smtClean="0">
                <a:solidFill>
                  <a:srgbClr val="FF0000"/>
                </a:solidFill>
                <a:latin typeface="华文隶书" pitchFamily="2" charset="-122"/>
                <a:ea typeface="华文隶书" pitchFamily="2" charset="-122"/>
              </a:rPr>
              <a:t>用户创建</a:t>
            </a:r>
            <a:endParaRPr lang="en-US" altLang="zh-CN" dirty="0" smtClean="0">
              <a:solidFill>
                <a:srgbClr val="FF0000"/>
              </a:solidFill>
            </a:endParaRPr>
          </a:p>
          <a:p>
            <a:pPr eaLnBrk="1" hangingPunct="1">
              <a:defRPr/>
            </a:pPr>
            <a:r>
              <a:rPr lang="zh-CN" altLang="en-US" sz="2800" dirty="0" smtClean="0"/>
              <a:t>命令方式</a:t>
            </a:r>
            <a:endParaRPr lang="en-US" altLang="zh-CN" sz="2800" dirty="0" smtClean="0"/>
          </a:p>
          <a:p>
            <a:pPr marL="0" indent="0" eaLnBrk="1" hangingPunct="1">
              <a:buFont typeface="Wingdings" pitchFamily="2" charset="2"/>
              <a:buNone/>
              <a:defRPr/>
            </a:pPr>
            <a:r>
              <a:rPr lang="en-US" altLang="zh-CN" sz="2800" dirty="0" smtClean="0"/>
              <a:t>    net  user  </a:t>
            </a:r>
            <a:r>
              <a:rPr lang="zh-CN" altLang="en-US" sz="2800" dirty="0" smtClean="0"/>
              <a:t>用户名   密码   </a:t>
            </a:r>
            <a:r>
              <a:rPr lang="en-US" altLang="zh-CN" sz="2800" dirty="0" smtClean="0"/>
              <a:t>/add</a:t>
            </a:r>
            <a:endParaRPr lang="zh-CN" altLang="en-US" sz="2800" dirty="0"/>
          </a:p>
        </p:txBody>
      </p:sp>
      <p:sp>
        <p:nvSpPr>
          <p:cNvPr id="18436"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342A3CB5-1261-4F10-8279-8F57C26824AE}" type="slidenum">
              <a:rPr lang="en-US" altLang="zh-CN" smtClean="0">
                <a:solidFill>
                  <a:schemeClr val="bg1"/>
                </a:solidFill>
              </a:rPr>
              <a:pPr eaLnBrk="1" hangingPunct="1">
                <a:defRPr/>
              </a:pPr>
              <a:t>42</a:t>
            </a:fld>
            <a:endParaRPr lang="en-US" altLang="zh-CN" smtClean="0">
              <a:solidFill>
                <a:schemeClr val="bg1"/>
              </a:solidFill>
            </a:endParaRPr>
          </a:p>
        </p:txBody>
      </p:sp>
      <p:pic>
        <p:nvPicPr>
          <p:cNvPr id="297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3716338"/>
            <a:ext cx="42481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3" name="内容占位符 2"/>
          <p:cNvSpPr>
            <a:spLocks noGrp="1"/>
          </p:cNvSpPr>
          <p:nvPr>
            <p:ph idx="1"/>
          </p:nvPr>
        </p:nvSpPr>
        <p:spPr/>
        <p:txBody>
          <a:bodyPr/>
          <a:lstStyle/>
          <a:p>
            <a:pPr eaLnBrk="1" hangingPunct="1">
              <a:defRPr/>
            </a:pPr>
            <a:r>
              <a:rPr lang="zh-CN" altLang="en-US" sz="2800" dirty="0"/>
              <a:t>窗口</a:t>
            </a:r>
            <a:r>
              <a:rPr lang="zh-CN" altLang="en-US" sz="2800" dirty="0" smtClean="0"/>
              <a:t>方式</a:t>
            </a:r>
            <a:endParaRPr lang="en-US" altLang="zh-CN" sz="2800" dirty="0" smtClean="0"/>
          </a:p>
          <a:p>
            <a:pPr marL="0" indent="0" eaLnBrk="1" hangingPunct="1">
              <a:buFont typeface="Wingdings" pitchFamily="2" charset="2"/>
              <a:buNone/>
              <a:defRPr/>
            </a:pPr>
            <a:r>
              <a:rPr lang="zh-CN" altLang="en-US" sz="2800" dirty="0" smtClean="0"/>
              <a:t>计算机</a:t>
            </a:r>
            <a:r>
              <a:rPr lang="en-US" altLang="zh-CN" sz="2800" dirty="0" smtClean="0">
                <a:sym typeface="Wingdings" pitchFamily="2" charset="2"/>
              </a:rPr>
              <a:t></a:t>
            </a:r>
            <a:r>
              <a:rPr lang="en-US" altLang="zh-CN" sz="2800" dirty="0" smtClean="0"/>
              <a:t>  </a:t>
            </a:r>
            <a:r>
              <a:rPr lang="zh-CN" altLang="en-US" sz="2800" dirty="0" smtClean="0"/>
              <a:t>管理</a:t>
            </a:r>
            <a:r>
              <a:rPr lang="en-US" altLang="zh-CN" sz="2800" dirty="0" smtClean="0">
                <a:sym typeface="Wingdings" pitchFamily="2" charset="2"/>
              </a:rPr>
              <a:t></a:t>
            </a:r>
            <a:r>
              <a:rPr lang="en-US" altLang="zh-CN" sz="2800" dirty="0" smtClean="0"/>
              <a:t>  </a:t>
            </a:r>
            <a:r>
              <a:rPr lang="zh-CN" altLang="en-US" sz="2800" dirty="0" smtClean="0"/>
              <a:t>本地用户和组</a:t>
            </a:r>
            <a:r>
              <a:rPr lang="en-US" altLang="zh-CN" sz="2800" dirty="0" smtClean="0">
                <a:sym typeface="Wingdings" pitchFamily="2" charset="2"/>
              </a:rPr>
              <a:t></a:t>
            </a:r>
            <a:r>
              <a:rPr lang="en-US" altLang="zh-CN" sz="2800" dirty="0" smtClean="0"/>
              <a:t> </a:t>
            </a:r>
            <a:r>
              <a:rPr lang="zh-CN" altLang="en-US" sz="2800" dirty="0" smtClean="0"/>
              <a:t>用户</a:t>
            </a:r>
            <a:endParaRPr lang="en-US" altLang="zh-CN" sz="2800" dirty="0" smtClean="0"/>
          </a:p>
          <a:p>
            <a:pPr marL="0" indent="0" eaLnBrk="1" hangingPunct="1">
              <a:buFont typeface="Wingdings" pitchFamily="2" charset="2"/>
              <a:buNone/>
              <a:defRPr/>
            </a:pPr>
            <a:r>
              <a:rPr lang="zh-CN" altLang="en-US" sz="2800" dirty="0" smtClean="0"/>
              <a:t>右键“新用户”</a:t>
            </a:r>
            <a:endParaRPr lang="en-US" altLang="zh-CN" sz="2800" dirty="0" smtClean="0"/>
          </a:p>
        </p:txBody>
      </p:sp>
      <p:sp>
        <p:nvSpPr>
          <p:cNvPr id="1946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B8841981-50CF-4017-B1BB-FB68FCFE5288}" type="slidenum">
              <a:rPr lang="en-US" altLang="zh-CN" smtClean="0">
                <a:solidFill>
                  <a:schemeClr val="bg1"/>
                </a:solidFill>
              </a:rPr>
              <a:pPr eaLnBrk="1" hangingPunct="1">
                <a:defRPr/>
              </a:pPr>
              <a:t>43</a:t>
            </a:fld>
            <a:endParaRPr lang="en-US" altLang="zh-CN" smtClean="0">
              <a:solidFill>
                <a:schemeClr val="bg1"/>
              </a:solidFill>
            </a:endParaRPr>
          </a:p>
        </p:txBody>
      </p:sp>
      <p:pic>
        <p:nvPicPr>
          <p:cNvPr id="307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838" y="3644900"/>
            <a:ext cx="3167062"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31747" name="内容占位符 2"/>
          <p:cNvSpPr>
            <a:spLocks noGrp="1"/>
          </p:cNvSpPr>
          <p:nvPr>
            <p:ph idx="1"/>
          </p:nvPr>
        </p:nvSpPr>
        <p:spPr/>
        <p:txBody>
          <a:bodyPr/>
          <a:lstStyle/>
          <a:p>
            <a:pPr eaLnBrk="1" hangingPunct="1"/>
            <a:r>
              <a:rPr lang="zh-CN" altLang="en-US" sz="3600" smtClean="0">
                <a:solidFill>
                  <a:srgbClr val="FF0000"/>
                </a:solidFill>
                <a:latin typeface="华文隶书" pitchFamily="2" charset="-122"/>
                <a:ea typeface="华文隶书" pitchFamily="2" charset="-122"/>
              </a:rPr>
              <a:t>用户的删除</a:t>
            </a:r>
            <a:endParaRPr lang="en-US" altLang="zh-CN" sz="3600" smtClean="0">
              <a:solidFill>
                <a:srgbClr val="FF0000"/>
              </a:solidFill>
            </a:endParaRPr>
          </a:p>
          <a:p>
            <a:pPr eaLnBrk="1" hangingPunct="1"/>
            <a:r>
              <a:rPr lang="zh-CN" altLang="en-US" smtClean="0"/>
              <a:t>命令方式</a:t>
            </a:r>
            <a:endParaRPr lang="en-US" altLang="zh-CN" smtClean="0"/>
          </a:p>
          <a:p>
            <a:pPr eaLnBrk="1" hangingPunct="1"/>
            <a:r>
              <a:rPr lang="en-US" altLang="zh-CN" smtClean="0"/>
              <a:t>net  user  </a:t>
            </a:r>
            <a:r>
              <a:rPr lang="zh-CN" altLang="en-US" smtClean="0"/>
              <a:t>用户名   </a:t>
            </a:r>
            <a:r>
              <a:rPr lang="en-US" altLang="zh-CN" smtClean="0"/>
              <a:t>/delete</a:t>
            </a:r>
            <a:endParaRPr lang="zh-CN" altLang="en-US" smtClean="0"/>
          </a:p>
        </p:txBody>
      </p:sp>
      <p:sp>
        <p:nvSpPr>
          <p:cNvPr id="20484"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27057EB1-C99C-4061-8E97-F5305FF74A5B}" type="slidenum">
              <a:rPr lang="en-US" altLang="zh-CN" smtClean="0">
                <a:solidFill>
                  <a:schemeClr val="bg1"/>
                </a:solidFill>
              </a:rPr>
              <a:pPr eaLnBrk="1" hangingPunct="1">
                <a:defRPr/>
              </a:pPr>
              <a:t>44</a:t>
            </a:fld>
            <a:endParaRPr lang="en-US" altLang="zh-CN" smtClean="0">
              <a:solidFill>
                <a:schemeClr val="bg1"/>
              </a:solidFill>
            </a:endParaRPr>
          </a:p>
        </p:txBody>
      </p:sp>
      <p:pic>
        <p:nvPicPr>
          <p:cNvPr id="317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716338"/>
            <a:ext cx="403225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3" name="内容占位符 2"/>
          <p:cNvSpPr>
            <a:spLocks noGrp="1"/>
          </p:cNvSpPr>
          <p:nvPr>
            <p:ph idx="1"/>
          </p:nvPr>
        </p:nvSpPr>
        <p:spPr/>
        <p:txBody>
          <a:bodyPr/>
          <a:lstStyle/>
          <a:p>
            <a:pPr eaLnBrk="1" hangingPunct="1">
              <a:defRPr/>
            </a:pPr>
            <a:r>
              <a:rPr lang="zh-CN" altLang="en-US" sz="2800" dirty="0" smtClean="0"/>
              <a:t>窗口方式</a:t>
            </a:r>
            <a:endParaRPr lang="en-US" altLang="zh-CN" sz="2800" dirty="0" smtClean="0"/>
          </a:p>
          <a:p>
            <a:pPr marL="0" indent="0" eaLnBrk="1" hangingPunct="1">
              <a:buFont typeface="Wingdings" pitchFamily="2" charset="2"/>
              <a:buNone/>
              <a:defRPr/>
            </a:pPr>
            <a:r>
              <a:rPr lang="zh-CN" altLang="en-US" sz="2800" dirty="0" smtClean="0"/>
              <a:t>计算机</a:t>
            </a:r>
            <a:r>
              <a:rPr lang="en-US" altLang="zh-CN" sz="2800" dirty="0">
                <a:sym typeface="Wingdings" pitchFamily="2" charset="2"/>
              </a:rPr>
              <a:t></a:t>
            </a:r>
            <a:r>
              <a:rPr lang="en-US" altLang="zh-CN" sz="2800" dirty="0"/>
              <a:t>  </a:t>
            </a:r>
            <a:r>
              <a:rPr lang="zh-CN" altLang="en-US" sz="2800" dirty="0"/>
              <a:t>管理</a:t>
            </a:r>
            <a:r>
              <a:rPr lang="en-US" altLang="zh-CN" sz="2800" dirty="0">
                <a:sym typeface="Wingdings" pitchFamily="2" charset="2"/>
              </a:rPr>
              <a:t></a:t>
            </a:r>
            <a:r>
              <a:rPr lang="en-US" altLang="zh-CN" sz="2800" dirty="0"/>
              <a:t>  </a:t>
            </a:r>
            <a:r>
              <a:rPr lang="zh-CN" altLang="en-US" sz="2800" dirty="0"/>
              <a:t>本地用户和组</a:t>
            </a:r>
            <a:r>
              <a:rPr lang="en-US" altLang="zh-CN" sz="2800" dirty="0">
                <a:sym typeface="Wingdings" pitchFamily="2" charset="2"/>
              </a:rPr>
              <a:t></a:t>
            </a:r>
            <a:r>
              <a:rPr lang="en-US" altLang="zh-CN" sz="2800" dirty="0"/>
              <a:t> </a:t>
            </a:r>
            <a:r>
              <a:rPr lang="zh-CN" altLang="en-US" sz="2800" dirty="0"/>
              <a:t>用户</a:t>
            </a:r>
            <a:endParaRPr lang="en-US" altLang="zh-CN" sz="2800" dirty="0"/>
          </a:p>
          <a:p>
            <a:pPr marL="0" indent="0" eaLnBrk="1" hangingPunct="1">
              <a:buFont typeface="Wingdings" pitchFamily="2" charset="2"/>
              <a:buNone/>
              <a:defRPr/>
            </a:pPr>
            <a:r>
              <a:rPr lang="en-US" altLang="zh-CN" sz="2800" dirty="0" smtClean="0">
                <a:sym typeface="Wingdings" pitchFamily="2" charset="2"/>
              </a:rPr>
              <a:t></a:t>
            </a:r>
            <a:r>
              <a:rPr lang="zh-CN" altLang="en-US" sz="2800" dirty="0" smtClean="0"/>
              <a:t>右键“删除”</a:t>
            </a:r>
            <a:endParaRPr lang="en-US" altLang="zh-CN" sz="2800" dirty="0"/>
          </a:p>
          <a:p>
            <a:pPr eaLnBrk="1" hangingPunct="1">
              <a:defRPr/>
            </a:pPr>
            <a:endParaRPr lang="en-US" altLang="zh-CN" dirty="0" smtClean="0"/>
          </a:p>
        </p:txBody>
      </p:sp>
      <p:sp>
        <p:nvSpPr>
          <p:cNvPr id="21508"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07E6EC14-B5D3-4165-84CE-0AE45D73C627}" type="slidenum">
              <a:rPr lang="en-US" altLang="zh-CN" smtClean="0">
                <a:solidFill>
                  <a:schemeClr val="bg1"/>
                </a:solidFill>
              </a:rPr>
              <a:pPr eaLnBrk="1" hangingPunct="1">
                <a:defRPr/>
              </a:pPr>
              <a:t>45</a:t>
            </a:fld>
            <a:endParaRPr lang="en-US" altLang="zh-CN" smtClean="0">
              <a:solidFill>
                <a:schemeClr val="bg1"/>
              </a:solidFill>
            </a:endParaRPr>
          </a:p>
        </p:txBody>
      </p:sp>
      <p:pic>
        <p:nvPicPr>
          <p:cNvPr id="327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435350"/>
            <a:ext cx="47879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076700"/>
            <a:ext cx="46672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3795" name="内容占位符 2"/>
          <p:cNvSpPr>
            <a:spLocks noGrp="1"/>
          </p:cNvSpPr>
          <p:nvPr>
            <p:ph idx="1"/>
          </p:nvPr>
        </p:nvSpPr>
        <p:spPr>
          <a:xfrm>
            <a:off x="1116013" y="1557338"/>
            <a:ext cx="7839075" cy="4392612"/>
          </a:xfrm>
        </p:spPr>
        <p:txBody>
          <a:bodyPr/>
          <a:lstStyle/>
          <a:p>
            <a:r>
              <a:rPr lang="zh-CN" altLang="en-US" smtClean="0">
                <a:solidFill>
                  <a:srgbClr val="FF0000"/>
                </a:solidFill>
                <a:latin typeface="华文隶书" pitchFamily="2" charset="-122"/>
                <a:ea typeface="华文隶书" pitchFamily="2" charset="-122"/>
              </a:rPr>
              <a:t>组的创建</a:t>
            </a:r>
            <a:endParaRPr lang="en-US" altLang="zh-CN" smtClean="0">
              <a:solidFill>
                <a:srgbClr val="FF0000"/>
              </a:solidFill>
            </a:endParaRPr>
          </a:p>
          <a:p>
            <a:r>
              <a:rPr lang="zh-CN" altLang="en-US" smtClean="0"/>
              <a:t>命令方式</a:t>
            </a:r>
            <a:endParaRPr lang="en-US" altLang="zh-CN" smtClean="0"/>
          </a:p>
          <a:p>
            <a:r>
              <a:rPr lang="en-US" altLang="zh-CN" smtClean="0"/>
              <a:t>   net  localgroup  </a:t>
            </a:r>
            <a:r>
              <a:rPr lang="zh-CN" altLang="en-US" smtClean="0"/>
              <a:t>组名     </a:t>
            </a:r>
            <a:r>
              <a:rPr lang="en-US" altLang="zh-CN" smtClean="0"/>
              <a:t>/add</a:t>
            </a:r>
          </a:p>
          <a:p>
            <a:endParaRPr lang="zh-CN" altLang="en-US" smtClean="0"/>
          </a:p>
        </p:txBody>
      </p:sp>
      <p:sp>
        <p:nvSpPr>
          <p:cNvPr id="4" name="日期占位符 3"/>
          <p:cNvSpPr>
            <a:spLocks noGrp="1"/>
          </p:cNvSpPr>
          <p:nvPr>
            <p:ph type="dt" sz="quarter" idx="10"/>
          </p:nvPr>
        </p:nvSpPr>
        <p:spPr/>
        <p:txBody>
          <a:bodyPr/>
          <a:lstStyle/>
          <a:p>
            <a:pPr>
              <a:defRPr/>
            </a:pPr>
            <a:fld id="{E89F1633-03F5-47AC-8B32-D360179E7421}"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7F51D42C-2CA0-471C-97C3-F1A067A8F946}" type="slidenum">
              <a:rPr lang="en-US" altLang="zh-CN" smtClean="0"/>
              <a:pPr>
                <a:defRPr/>
              </a:pPr>
              <a:t>46</a:t>
            </a:fld>
            <a:endParaRPr lang="en-US" altLang="zh-CN"/>
          </a:p>
        </p:txBody>
      </p:sp>
      <p:pic>
        <p:nvPicPr>
          <p:cNvPr id="337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500438"/>
            <a:ext cx="4608513"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34819" name="内容占位符 2"/>
          <p:cNvSpPr>
            <a:spLocks noGrp="1"/>
          </p:cNvSpPr>
          <p:nvPr>
            <p:ph idx="1"/>
          </p:nvPr>
        </p:nvSpPr>
        <p:spPr/>
        <p:txBody>
          <a:bodyPr/>
          <a:lstStyle/>
          <a:p>
            <a:pPr marL="0" indent="0" eaLnBrk="1" hangingPunct="1">
              <a:buFont typeface="Wingdings" pitchFamily="2" charset="2"/>
              <a:buNone/>
            </a:pPr>
            <a:r>
              <a:rPr lang="zh-CN" altLang="en-US" smtClean="0"/>
              <a:t>窗口方式</a:t>
            </a:r>
            <a:endParaRPr lang="en-US" altLang="zh-CN" smtClean="0"/>
          </a:p>
          <a:p>
            <a:pPr marL="0" indent="0" eaLnBrk="1" hangingPunct="1">
              <a:buFont typeface="Wingdings" pitchFamily="2" charset="2"/>
              <a:buNone/>
            </a:pPr>
            <a:r>
              <a:rPr lang="zh-CN" altLang="en-US" smtClean="0"/>
              <a:t>计算机</a:t>
            </a:r>
            <a:r>
              <a:rPr lang="en-US" altLang="zh-CN" smtClean="0">
                <a:sym typeface="Wingdings" pitchFamily="2" charset="2"/>
              </a:rPr>
              <a:t></a:t>
            </a:r>
            <a:r>
              <a:rPr lang="en-US" altLang="zh-CN" smtClean="0"/>
              <a:t>  </a:t>
            </a:r>
            <a:r>
              <a:rPr lang="zh-CN" altLang="en-US" smtClean="0"/>
              <a:t>管理</a:t>
            </a:r>
            <a:r>
              <a:rPr lang="en-US" altLang="zh-CN" smtClean="0">
                <a:sym typeface="Wingdings" pitchFamily="2" charset="2"/>
              </a:rPr>
              <a:t></a:t>
            </a:r>
            <a:r>
              <a:rPr lang="en-US" altLang="zh-CN" smtClean="0"/>
              <a:t>  </a:t>
            </a:r>
            <a:r>
              <a:rPr lang="zh-CN" altLang="en-US" smtClean="0"/>
              <a:t>本地用户和组</a:t>
            </a:r>
            <a:r>
              <a:rPr lang="en-US" altLang="zh-CN" smtClean="0">
                <a:sym typeface="Wingdings" pitchFamily="2" charset="2"/>
              </a:rPr>
              <a:t></a:t>
            </a:r>
            <a:r>
              <a:rPr lang="en-US" altLang="zh-CN" smtClean="0"/>
              <a:t> </a:t>
            </a:r>
            <a:r>
              <a:rPr lang="zh-CN" altLang="en-US" smtClean="0"/>
              <a:t>组</a:t>
            </a:r>
            <a:endParaRPr lang="en-US" altLang="zh-CN" smtClean="0"/>
          </a:p>
          <a:p>
            <a:pPr marL="0" indent="0" eaLnBrk="1" hangingPunct="1">
              <a:buFont typeface="Wingdings" pitchFamily="2" charset="2"/>
              <a:buNone/>
            </a:pPr>
            <a:r>
              <a:rPr lang="zh-CN" altLang="en-US" smtClean="0"/>
              <a:t>右键“新建组”</a:t>
            </a:r>
            <a:endParaRPr lang="en-US" altLang="zh-CN" smtClean="0"/>
          </a:p>
          <a:p>
            <a:pPr marL="0" indent="0" eaLnBrk="1" hangingPunct="1">
              <a:buFont typeface="Wingdings" pitchFamily="2" charset="2"/>
              <a:buNone/>
            </a:pPr>
            <a:endParaRPr lang="zh-CN" altLang="en-US" smtClean="0"/>
          </a:p>
        </p:txBody>
      </p:sp>
      <p:sp>
        <p:nvSpPr>
          <p:cNvPr id="22532"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CABC0F59-9807-4E5C-8A21-C79750346F49}" type="slidenum">
              <a:rPr lang="en-US" altLang="zh-CN" smtClean="0">
                <a:solidFill>
                  <a:schemeClr val="bg1"/>
                </a:solidFill>
              </a:rPr>
              <a:pPr eaLnBrk="1" hangingPunct="1">
                <a:defRPr/>
              </a:pPr>
              <a:t>47</a:t>
            </a:fld>
            <a:endParaRPr lang="en-US" altLang="zh-CN" smtClean="0">
              <a:solidFill>
                <a:schemeClr val="bg1"/>
              </a:solidFill>
            </a:endParaRPr>
          </a:p>
        </p:txBody>
      </p:sp>
      <p:pic>
        <p:nvPicPr>
          <p:cNvPr id="348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3716338"/>
            <a:ext cx="29527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5843" name="内容占位符 2"/>
          <p:cNvSpPr>
            <a:spLocks noGrp="1"/>
          </p:cNvSpPr>
          <p:nvPr>
            <p:ph idx="1"/>
          </p:nvPr>
        </p:nvSpPr>
        <p:spPr>
          <a:xfrm>
            <a:off x="693738" y="1773238"/>
            <a:ext cx="7839075" cy="4392612"/>
          </a:xfrm>
        </p:spPr>
        <p:txBody>
          <a:bodyPr/>
          <a:lstStyle/>
          <a:p>
            <a:r>
              <a:rPr lang="zh-CN" altLang="en-US" smtClean="0">
                <a:solidFill>
                  <a:srgbClr val="FF0000"/>
                </a:solidFill>
                <a:latin typeface="华文隶书" pitchFamily="2" charset="-122"/>
                <a:ea typeface="华文隶书" pitchFamily="2" charset="-122"/>
              </a:rPr>
              <a:t>组的删除</a:t>
            </a:r>
            <a:endParaRPr lang="en-US" altLang="zh-CN" smtClean="0">
              <a:solidFill>
                <a:srgbClr val="FF0000"/>
              </a:solidFill>
              <a:latin typeface="华文隶书" pitchFamily="2" charset="-122"/>
              <a:ea typeface="华文隶书" pitchFamily="2" charset="-122"/>
            </a:endParaRPr>
          </a:p>
          <a:p>
            <a:r>
              <a:rPr lang="zh-CN" altLang="en-US" smtClean="0">
                <a:ea typeface="华文隶书" pitchFamily="2" charset="-122"/>
              </a:rPr>
              <a:t>命令方式</a:t>
            </a:r>
            <a:endParaRPr lang="en-US" altLang="zh-CN" smtClean="0">
              <a:ea typeface="华文隶书" pitchFamily="2" charset="-122"/>
            </a:endParaRPr>
          </a:p>
          <a:p>
            <a:r>
              <a:rPr lang="en-US" altLang="zh-CN" smtClean="0"/>
              <a:t>net  localgroup  </a:t>
            </a:r>
            <a:r>
              <a:rPr lang="zh-CN" altLang="en-US" smtClean="0"/>
              <a:t>组名     </a:t>
            </a:r>
            <a:r>
              <a:rPr lang="en-US" altLang="zh-CN" smtClean="0"/>
              <a:t>/delete</a:t>
            </a:r>
            <a:endParaRPr lang="zh-CN" altLang="en-US" smtClean="0"/>
          </a:p>
        </p:txBody>
      </p:sp>
      <p:sp>
        <p:nvSpPr>
          <p:cNvPr id="4" name="日期占位符 3"/>
          <p:cNvSpPr>
            <a:spLocks noGrp="1"/>
          </p:cNvSpPr>
          <p:nvPr>
            <p:ph type="dt" sz="quarter" idx="10"/>
          </p:nvPr>
        </p:nvSpPr>
        <p:spPr/>
        <p:txBody>
          <a:bodyPr/>
          <a:lstStyle/>
          <a:p>
            <a:pPr>
              <a:defRPr/>
            </a:pPr>
            <a:fld id="{E89F1633-03F5-47AC-8B32-D360179E7421}"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A8B67738-26B9-4B8A-875A-49A2BC9F9D93}" type="slidenum">
              <a:rPr lang="en-US" altLang="zh-CN" smtClean="0"/>
              <a:pPr>
                <a:defRPr/>
              </a:pPr>
              <a:t>48</a:t>
            </a:fld>
            <a:endParaRPr lang="en-US" altLang="zh-CN"/>
          </a:p>
        </p:txBody>
      </p:sp>
      <p:pic>
        <p:nvPicPr>
          <p:cNvPr id="358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3895725"/>
            <a:ext cx="4535487"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3" name="内容占位符 2"/>
          <p:cNvSpPr>
            <a:spLocks noGrp="1"/>
          </p:cNvSpPr>
          <p:nvPr>
            <p:ph idx="1"/>
          </p:nvPr>
        </p:nvSpPr>
        <p:spPr>
          <a:xfrm>
            <a:off x="395288" y="1844675"/>
            <a:ext cx="9217025" cy="4392613"/>
          </a:xfrm>
        </p:spPr>
        <p:txBody>
          <a:bodyPr/>
          <a:lstStyle/>
          <a:p>
            <a:pPr marL="0" indent="0" eaLnBrk="1" hangingPunct="1">
              <a:buFont typeface="Wingdings" pitchFamily="2" charset="2"/>
              <a:buNone/>
              <a:defRPr/>
            </a:pPr>
            <a:r>
              <a:rPr lang="zh-CN" altLang="en-US" dirty="0" smtClean="0"/>
              <a:t>窗口方式</a:t>
            </a:r>
            <a:endParaRPr lang="en-US" altLang="zh-CN" dirty="0" smtClean="0"/>
          </a:p>
          <a:p>
            <a:pPr marL="0" indent="0" eaLnBrk="1" hangingPunct="1">
              <a:buFont typeface="Wingdings" pitchFamily="2" charset="2"/>
              <a:buNone/>
              <a:defRPr/>
            </a:pPr>
            <a:r>
              <a:rPr lang="zh-CN" altLang="en-US" dirty="0" smtClean="0"/>
              <a:t>计</a:t>
            </a:r>
            <a:r>
              <a:rPr lang="zh-CN" altLang="en-US" dirty="0"/>
              <a:t>算机</a:t>
            </a:r>
            <a:r>
              <a:rPr lang="en-US" altLang="zh-CN" dirty="0">
                <a:sym typeface="Wingdings" pitchFamily="2" charset="2"/>
              </a:rPr>
              <a:t></a:t>
            </a:r>
            <a:r>
              <a:rPr lang="en-US" altLang="zh-CN" dirty="0"/>
              <a:t>  </a:t>
            </a:r>
            <a:r>
              <a:rPr lang="zh-CN" altLang="en-US" dirty="0"/>
              <a:t>管理</a:t>
            </a:r>
            <a:r>
              <a:rPr lang="en-US" altLang="zh-CN" dirty="0">
                <a:sym typeface="Wingdings" pitchFamily="2" charset="2"/>
              </a:rPr>
              <a:t></a:t>
            </a:r>
            <a:r>
              <a:rPr lang="en-US" altLang="zh-CN" dirty="0"/>
              <a:t>  </a:t>
            </a:r>
            <a:r>
              <a:rPr lang="zh-CN" altLang="en-US" dirty="0"/>
              <a:t>本地用户和组</a:t>
            </a:r>
            <a:r>
              <a:rPr lang="en-US" altLang="zh-CN" dirty="0">
                <a:sym typeface="Wingdings" pitchFamily="2" charset="2"/>
              </a:rPr>
              <a:t></a:t>
            </a:r>
            <a:r>
              <a:rPr lang="en-US" altLang="zh-CN" dirty="0"/>
              <a:t> </a:t>
            </a:r>
            <a:r>
              <a:rPr lang="zh-CN" altLang="en-US" dirty="0" smtClean="0"/>
              <a:t>组</a:t>
            </a:r>
            <a:r>
              <a:rPr lang="en-US" altLang="zh-CN" dirty="0" smtClean="0"/>
              <a:t>,</a:t>
            </a:r>
            <a:r>
              <a:rPr lang="zh-CN" altLang="en-US" dirty="0" smtClean="0"/>
              <a:t>右</a:t>
            </a:r>
            <a:r>
              <a:rPr lang="zh-CN" altLang="en-US" dirty="0"/>
              <a:t>键</a:t>
            </a:r>
            <a:r>
              <a:rPr lang="zh-CN" altLang="en-US" dirty="0" smtClean="0"/>
              <a:t>“删除”</a:t>
            </a:r>
            <a:endParaRPr lang="en-US" altLang="zh-CN" dirty="0"/>
          </a:p>
          <a:p>
            <a:pPr eaLnBrk="1" hangingPunct="1">
              <a:defRPr/>
            </a:pPr>
            <a:endParaRPr lang="zh-CN" altLang="en-US" dirty="0"/>
          </a:p>
        </p:txBody>
      </p:sp>
      <p:sp>
        <p:nvSpPr>
          <p:cNvPr id="23556"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3A7BC2B7-0CA4-4E2F-BA3A-2BAD2222A34A}" type="slidenum">
              <a:rPr lang="en-US" altLang="zh-CN" smtClean="0">
                <a:solidFill>
                  <a:schemeClr val="bg1"/>
                </a:solidFill>
              </a:rPr>
              <a:pPr eaLnBrk="1" hangingPunct="1">
                <a:defRPr/>
              </a:pPr>
              <a:t>49</a:t>
            </a:fld>
            <a:endParaRPr lang="en-US" altLang="zh-CN" smtClean="0">
              <a:solidFill>
                <a:schemeClr val="bg1"/>
              </a:solidFill>
            </a:endParaRPr>
          </a:p>
        </p:txBody>
      </p:sp>
      <p:pic>
        <p:nvPicPr>
          <p:cNvPr id="368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284538"/>
            <a:ext cx="4752975"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076700"/>
            <a:ext cx="46672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Window3.0</a:t>
            </a:r>
            <a:endParaRPr lang="zh-CN" altLang="en-US" dirty="0"/>
          </a:p>
        </p:txBody>
      </p:sp>
      <p:sp>
        <p:nvSpPr>
          <p:cNvPr id="3" name="内容占位符 2"/>
          <p:cNvSpPr>
            <a:spLocks noGrp="1"/>
          </p:cNvSpPr>
          <p:nvPr>
            <p:ph sz="half" idx="1"/>
          </p:nvPr>
        </p:nvSpPr>
        <p:spPr/>
        <p:txBody>
          <a:bodyPr/>
          <a:lstStyle/>
          <a:p>
            <a:r>
              <a:rPr lang="en-US" altLang="zh-CN" dirty="0"/>
              <a:t>1990</a:t>
            </a:r>
            <a:r>
              <a:rPr lang="zh-CN" altLang="en-US" dirty="0"/>
              <a:t>年</a:t>
            </a:r>
            <a:r>
              <a:rPr lang="en-US" altLang="zh-CN" dirty="0"/>
              <a:t>5</a:t>
            </a:r>
            <a:r>
              <a:rPr lang="zh-CN" altLang="en-US" dirty="0"/>
              <a:t>月</a:t>
            </a:r>
            <a:r>
              <a:rPr lang="en-US" altLang="zh-CN" dirty="0"/>
              <a:t>22</a:t>
            </a:r>
            <a:r>
              <a:rPr lang="zh-CN" altLang="en-US" dirty="0"/>
              <a:t>日微软对外发布</a:t>
            </a:r>
            <a:r>
              <a:rPr lang="en-US" altLang="zh-CN" dirty="0"/>
              <a:t>Windows 3.0</a:t>
            </a:r>
            <a:r>
              <a:rPr lang="zh-CN" altLang="en-US" dirty="0"/>
              <a:t>操作系统，它包括一 个改进用户界面以及增强的性能，并且支持</a:t>
            </a:r>
            <a:r>
              <a:rPr lang="en-US" altLang="zh-CN" dirty="0"/>
              <a:t>CD-ROM</a:t>
            </a:r>
            <a:r>
              <a:rPr lang="zh-CN" altLang="en-US" dirty="0"/>
              <a:t>和声卡等。</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48064" y="2132856"/>
            <a:ext cx="3843338" cy="1345168"/>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5</a:t>
            </a:fld>
            <a:endParaRPr lang="en-US" altLang="zh-CN"/>
          </a:p>
        </p:txBody>
      </p:sp>
    </p:spTree>
    <p:extLst>
      <p:ext uri="{BB962C8B-B14F-4D97-AF65-F5344CB8AC3E}">
        <p14:creationId xmlns:p14="http://schemas.microsoft.com/office/powerpoint/2010/main" val="3808488605"/>
      </p:ext>
    </p:extLst>
  </p:cSld>
  <p:clrMapOvr>
    <a:masterClrMapping/>
  </p:clrMapOvr>
  <p:transition spd="med">
    <p:check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eaLnBrk="1" hangingPunct="1">
              <a:defRPr/>
            </a:pPr>
            <a:r>
              <a:rPr lang="zh-CN" altLang="en-US" dirty="0" smtClean="0"/>
              <a:t/>
            </a:r>
            <a:br>
              <a:rPr lang="zh-CN" altLang="en-US" dirty="0" smtClean="0"/>
            </a:br>
            <a:endParaRPr lang="zh-CN" altLang="en-US" dirty="0" smtClean="0">
              <a:solidFill>
                <a:srgbClr val="002060"/>
              </a:solidFill>
              <a:latin typeface="华文隶书" pitchFamily="2" charset="-122"/>
              <a:ea typeface="华文隶书" pitchFamily="2" charset="-122"/>
            </a:endParaRPr>
          </a:p>
        </p:txBody>
      </p:sp>
      <p:sp>
        <p:nvSpPr>
          <p:cNvPr id="37891" name="内容占位符 2"/>
          <p:cNvSpPr>
            <a:spLocks noGrp="1"/>
          </p:cNvSpPr>
          <p:nvPr>
            <p:ph idx="1"/>
          </p:nvPr>
        </p:nvSpPr>
        <p:spPr/>
        <p:txBody>
          <a:bodyPr/>
          <a:lstStyle/>
          <a:p>
            <a:pPr eaLnBrk="1" hangingPunct="1"/>
            <a:r>
              <a:rPr lang="zh-CN" altLang="en-US" smtClean="0">
                <a:solidFill>
                  <a:srgbClr val="FF0000"/>
                </a:solidFill>
                <a:latin typeface="华文隶书" pitchFamily="2" charset="-122"/>
                <a:ea typeface="华文隶书" pitchFamily="2" charset="-122"/>
              </a:rPr>
              <a:t>将用户添加到组</a:t>
            </a:r>
            <a:endParaRPr lang="zh-CN" altLang="en-US" smtClean="0">
              <a:solidFill>
                <a:srgbClr val="FF0000"/>
              </a:solidFill>
            </a:endParaRPr>
          </a:p>
        </p:txBody>
      </p:sp>
      <p:sp>
        <p:nvSpPr>
          <p:cNvPr id="2458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2FEB66F7-E035-4247-B107-2BAAC67788DA}" type="slidenum">
              <a:rPr lang="en-US" altLang="zh-CN" smtClean="0">
                <a:solidFill>
                  <a:schemeClr val="bg1"/>
                </a:solidFill>
              </a:rPr>
              <a:pPr eaLnBrk="1" hangingPunct="1">
                <a:defRPr/>
              </a:pPr>
              <a:t>50</a:t>
            </a:fld>
            <a:endParaRPr lang="en-US" altLang="zh-CN" smtClean="0">
              <a:solidFill>
                <a:schemeClr val="bg1"/>
              </a:solidFill>
            </a:endParaRPr>
          </a:p>
        </p:txBody>
      </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781300"/>
            <a:ext cx="3743325"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781300"/>
            <a:ext cx="306070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defRPr/>
            </a:pPr>
            <a:r>
              <a:rPr lang="zh-CN" altLang="en-US" dirty="0" smtClean="0">
                <a:solidFill>
                  <a:srgbClr val="FF0000"/>
                </a:solidFill>
                <a:latin typeface="华文隶书" pitchFamily="2" charset="-122"/>
                <a:ea typeface="华文隶书" pitchFamily="2" charset="-122"/>
              </a:rPr>
              <a:t>远程桌面连接</a:t>
            </a:r>
          </a:p>
        </p:txBody>
      </p:sp>
      <p:sp>
        <p:nvSpPr>
          <p:cNvPr id="23555" name="内容占位符 2"/>
          <p:cNvSpPr>
            <a:spLocks noGrp="1"/>
          </p:cNvSpPr>
          <p:nvPr>
            <p:ph idx="1"/>
          </p:nvPr>
        </p:nvSpPr>
        <p:spPr/>
        <p:txBody>
          <a:bodyPr/>
          <a:lstStyle/>
          <a:p>
            <a:pPr eaLnBrk="1" hangingPunct="1">
              <a:defRPr/>
            </a:pPr>
            <a:r>
              <a:rPr lang="zh-CN" altLang="en-US" dirty="0" smtClean="0"/>
              <a:t>远程主机设置</a:t>
            </a:r>
            <a:endParaRPr lang="en-US" altLang="zh-CN" dirty="0" smtClean="0"/>
          </a:p>
          <a:p>
            <a:pPr marL="0" indent="0" eaLnBrk="1" hangingPunct="1">
              <a:buFont typeface="Wingdings" pitchFamily="2" charset="2"/>
              <a:buNone/>
              <a:defRPr/>
            </a:pPr>
            <a:r>
              <a:rPr lang="en-US" altLang="zh-CN" dirty="0" smtClean="0"/>
              <a:t>1.</a:t>
            </a:r>
            <a:r>
              <a:rPr lang="zh-CN" altLang="en-US" dirty="0" smtClean="0"/>
              <a:t>计算机</a:t>
            </a:r>
            <a:r>
              <a:rPr lang="en-US" altLang="zh-CN" dirty="0">
                <a:sym typeface="Wingdings" pitchFamily="2" charset="2"/>
              </a:rPr>
              <a:t></a:t>
            </a:r>
            <a:r>
              <a:rPr lang="en-US" altLang="zh-CN" dirty="0"/>
              <a:t>  </a:t>
            </a:r>
            <a:r>
              <a:rPr lang="zh-CN" altLang="en-US" dirty="0"/>
              <a:t>属性</a:t>
            </a:r>
            <a:r>
              <a:rPr lang="en-US" altLang="zh-CN" dirty="0" smtClean="0">
                <a:sym typeface="Wingdings" pitchFamily="2" charset="2"/>
              </a:rPr>
              <a:t></a:t>
            </a:r>
            <a:r>
              <a:rPr lang="en-US" altLang="zh-CN" dirty="0" smtClean="0"/>
              <a:t> </a:t>
            </a:r>
            <a:r>
              <a:rPr lang="zh-CN" altLang="en-US" dirty="0" smtClean="0"/>
              <a:t>远程设置</a:t>
            </a:r>
            <a:r>
              <a:rPr lang="en-US" altLang="zh-CN" dirty="0" smtClean="0">
                <a:sym typeface="Wingdings" pitchFamily="2" charset="2"/>
              </a:rPr>
              <a:t></a:t>
            </a:r>
            <a:r>
              <a:rPr lang="en-US" altLang="zh-CN" dirty="0" smtClean="0"/>
              <a:t> </a:t>
            </a:r>
            <a:r>
              <a:rPr lang="zh-CN" altLang="en-US" dirty="0" smtClean="0"/>
              <a:t>远程</a:t>
            </a:r>
            <a:endParaRPr lang="en-US" altLang="zh-CN" dirty="0" smtClean="0">
              <a:sym typeface="Wingdings" pitchFamily="2" charset="2"/>
            </a:endParaRPr>
          </a:p>
          <a:p>
            <a:pPr marL="0" indent="0" eaLnBrk="1" hangingPunct="1">
              <a:buFont typeface="Wingdings" pitchFamily="2" charset="2"/>
              <a:buNone/>
              <a:defRPr/>
            </a:pPr>
            <a:r>
              <a:rPr lang="zh-CN" altLang="en-US" dirty="0" smtClean="0">
                <a:sym typeface="Wingdings" pitchFamily="2" charset="2"/>
              </a:rPr>
              <a:t>选中“允许运行任意版本远程桌面的计算机连接”</a:t>
            </a:r>
            <a:endParaRPr lang="en-US" altLang="zh-CN" dirty="0" smtClean="0">
              <a:sym typeface="Wingdings" pitchFamily="2" charset="2"/>
            </a:endParaRPr>
          </a:p>
          <a:p>
            <a:pPr marL="0" indent="0" eaLnBrk="1" hangingPunct="1">
              <a:buFont typeface="Wingdings" pitchFamily="2" charset="2"/>
              <a:buNone/>
              <a:defRPr/>
            </a:pPr>
            <a:r>
              <a:rPr lang="en-US" altLang="zh-CN" dirty="0" smtClean="0"/>
              <a:t>2.</a:t>
            </a:r>
            <a:r>
              <a:rPr lang="zh-CN" altLang="en-US" dirty="0" smtClean="0"/>
              <a:t>创建新用户，并添加到</a:t>
            </a:r>
            <a:r>
              <a:rPr lang="en-US" altLang="zh-CN" dirty="0" smtClean="0"/>
              <a:t>remote desktop  users</a:t>
            </a:r>
            <a:r>
              <a:rPr lang="zh-CN" altLang="en-US" dirty="0" smtClean="0"/>
              <a:t>组中</a:t>
            </a:r>
            <a:endParaRPr lang="en-US" altLang="zh-CN" dirty="0"/>
          </a:p>
        </p:txBody>
      </p:sp>
      <p:sp>
        <p:nvSpPr>
          <p:cNvPr id="26628"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78B2BC45-5924-429D-979D-9447A48989FA}" type="slidenum">
              <a:rPr lang="en-US" altLang="zh-CN" smtClean="0">
                <a:solidFill>
                  <a:schemeClr val="bg1"/>
                </a:solidFill>
              </a:rPr>
              <a:pPr eaLnBrk="1" hangingPunct="1">
                <a:defRPr/>
              </a:pPr>
              <a:t>51</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defRPr/>
            </a:pPr>
            <a:endParaRPr lang="zh-CN" altLang="en-US" dirty="0" smtClean="0">
              <a:solidFill>
                <a:srgbClr val="002060"/>
              </a:solidFill>
            </a:endParaRPr>
          </a:p>
        </p:txBody>
      </p:sp>
      <p:sp>
        <p:nvSpPr>
          <p:cNvPr id="39939" name="内容占位符 2"/>
          <p:cNvSpPr>
            <a:spLocks noGrp="1"/>
          </p:cNvSpPr>
          <p:nvPr>
            <p:ph idx="1"/>
          </p:nvPr>
        </p:nvSpPr>
        <p:spPr/>
        <p:txBody>
          <a:bodyPr/>
          <a:lstStyle/>
          <a:p>
            <a:pPr eaLnBrk="1" hangingPunct="1"/>
            <a:r>
              <a:rPr lang="zh-CN" altLang="en-US" smtClean="0">
                <a:solidFill>
                  <a:srgbClr val="002060"/>
                </a:solidFill>
              </a:rPr>
              <a:t>登录端主机设置</a:t>
            </a:r>
            <a:endParaRPr lang="en-US" altLang="zh-CN" smtClean="0"/>
          </a:p>
          <a:p>
            <a:pPr eaLnBrk="1" hangingPunct="1"/>
            <a:r>
              <a:rPr lang="zh-CN" altLang="en-US" smtClean="0"/>
              <a:t>开始</a:t>
            </a:r>
            <a:r>
              <a:rPr lang="en-US" altLang="zh-CN" smtClean="0">
                <a:sym typeface="Wingdings" pitchFamily="2" charset="2"/>
              </a:rPr>
              <a:t></a:t>
            </a:r>
            <a:r>
              <a:rPr lang="zh-CN" altLang="en-US" smtClean="0"/>
              <a:t>所有程序</a:t>
            </a:r>
            <a:r>
              <a:rPr lang="en-US" altLang="zh-CN" smtClean="0">
                <a:sym typeface="Wingdings" pitchFamily="2" charset="2"/>
              </a:rPr>
              <a:t></a:t>
            </a:r>
            <a:r>
              <a:rPr lang="zh-CN" altLang="en-US" smtClean="0"/>
              <a:t>附件</a:t>
            </a:r>
            <a:r>
              <a:rPr lang="en-US" altLang="zh-CN" smtClean="0">
                <a:sym typeface="Wingdings" pitchFamily="2" charset="2"/>
              </a:rPr>
              <a:t></a:t>
            </a:r>
            <a:r>
              <a:rPr lang="zh-CN" altLang="en-US" smtClean="0"/>
              <a:t>远程桌面连接</a:t>
            </a:r>
            <a:endParaRPr lang="en-US" altLang="zh-CN" smtClean="0"/>
          </a:p>
          <a:p>
            <a:pPr eaLnBrk="1" hangingPunct="1"/>
            <a:endParaRPr lang="zh-CN" altLang="en-US" smtClean="0"/>
          </a:p>
        </p:txBody>
      </p:sp>
      <p:sp>
        <p:nvSpPr>
          <p:cNvPr id="27652"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4D750920-9B4B-4DA1-91E2-873C39DF86C4}" type="slidenum">
              <a:rPr lang="en-US" altLang="zh-CN" smtClean="0">
                <a:solidFill>
                  <a:schemeClr val="bg1"/>
                </a:solidFill>
              </a:rPr>
              <a:pPr eaLnBrk="1" hangingPunct="1">
                <a:defRPr/>
              </a:pPr>
              <a:t>52</a:t>
            </a:fld>
            <a:endParaRPr lang="en-US" altLang="zh-CN" smtClean="0">
              <a:solidFill>
                <a:schemeClr val="bg1"/>
              </a:solidFill>
            </a:endParaRPr>
          </a:p>
        </p:txBody>
      </p:sp>
      <p:pic>
        <p:nvPicPr>
          <p:cNvPr id="399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429000"/>
            <a:ext cx="40100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defRPr/>
            </a:pPr>
            <a:endParaRPr lang="zh-CN" altLang="en-US" smtClean="0"/>
          </a:p>
        </p:txBody>
      </p:sp>
      <p:sp>
        <p:nvSpPr>
          <p:cNvPr id="40963" name="内容占位符 2"/>
          <p:cNvSpPr>
            <a:spLocks noGrp="1"/>
          </p:cNvSpPr>
          <p:nvPr>
            <p:ph idx="1"/>
          </p:nvPr>
        </p:nvSpPr>
        <p:spPr/>
        <p:txBody>
          <a:bodyPr/>
          <a:lstStyle/>
          <a:p>
            <a:pPr eaLnBrk="1" hangingPunct="1"/>
            <a:endParaRPr lang="zh-CN" altLang="en-US" smtClean="0"/>
          </a:p>
        </p:txBody>
      </p:sp>
      <p:sp>
        <p:nvSpPr>
          <p:cNvPr id="2970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3217BC95-F71E-4DD3-B649-876EC5AAC7C6}" type="slidenum">
              <a:rPr lang="en-US" altLang="zh-CN" smtClean="0">
                <a:solidFill>
                  <a:schemeClr val="bg1"/>
                </a:solidFill>
              </a:rPr>
              <a:pPr eaLnBrk="1" hangingPunct="1">
                <a:defRPr/>
              </a:pPr>
              <a:t>53</a:t>
            </a:fld>
            <a:endParaRPr lang="en-US" altLang="zh-CN" smtClean="0">
              <a:solidFill>
                <a:schemeClr val="bg1"/>
              </a:solidFill>
            </a:endParaRPr>
          </a:p>
        </p:txBody>
      </p:sp>
      <p:pic>
        <p:nvPicPr>
          <p:cNvPr id="409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25" y="2133600"/>
            <a:ext cx="4973638"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pPr eaLnBrk="1" hangingPunct="1">
              <a:defRPr/>
            </a:pPr>
            <a:endParaRPr lang="zh-CN" altLang="en-US" dirty="0" smtClean="0"/>
          </a:p>
        </p:txBody>
      </p:sp>
      <p:sp>
        <p:nvSpPr>
          <p:cNvPr id="41987" name="内容占位符 2"/>
          <p:cNvSpPr>
            <a:spLocks noGrp="1"/>
          </p:cNvSpPr>
          <p:nvPr>
            <p:ph idx="1"/>
          </p:nvPr>
        </p:nvSpPr>
        <p:spPr/>
        <p:txBody>
          <a:bodyPr/>
          <a:lstStyle/>
          <a:p>
            <a:pPr marL="0" indent="0" eaLnBrk="1" hangingPunct="1">
              <a:buFont typeface="Wingdings" pitchFamily="2" charset="2"/>
              <a:buNone/>
            </a:pPr>
            <a:endParaRPr lang="zh-CN" altLang="en-US" smtClean="0"/>
          </a:p>
        </p:txBody>
      </p:sp>
      <p:sp>
        <p:nvSpPr>
          <p:cNvPr id="30724"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A2A0FAA5-9B6F-4568-B837-4DCD87C69B47}" type="slidenum">
              <a:rPr lang="en-US" altLang="zh-CN" smtClean="0">
                <a:solidFill>
                  <a:schemeClr val="bg1"/>
                </a:solidFill>
              </a:rPr>
              <a:pPr eaLnBrk="1" hangingPunct="1">
                <a:defRPr/>
              </a:pPr>
              <a:t>54</a:t>
            </a:fld>
            <a:endParaRPr lang="en-US" altLang="zh-CN" smtClean="0">
              <a:solidFill>
                <a:schemeClr val="bg1"/>
              </a:solidFill>
            </a:endParaRPr>
          </a:p>
        </p:txBody>
      </p:sp>
      <p:pic>
        <p:nvPicPr>
          <p:cNvPr id="419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25" y="1773238"/>
            <a:ext cx="60833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defRPr/>
            </a:pPr>
            <a:endParaRPr lang="zh-CN" altLang="en-US" smtClean="0"/>
          </a:p>
        </p:txBody>
      </p:sp>
      <p:sp>
        <p:nvSpPr>
          <p:cNvPr id="43011" name="内容占位符 2"/>
          <p:cNvSpPr>
            <a:spLocks noGrp="1"/>
          </p:cNvSpPr>
          <p:nvPr>
            <p:ph idx="1"/>
          </p:nvPr>
        </p:nvSpPr>
        <p:spPr/>
        <p:txBody>
          <a:bodyPr/>
          <a:lstStyle/>
          <a:p>
            <a:pPr eaLnBrk="1" hangingPunct="1"/>
            <a:endParaRPr lang="zh-CN" altLang="en-US" smtClean="0"/>
          </a:p>
        </p:txBody>
      </p:sp>
      <p:sp>
        <p:nvSpPr>
          <p:cNvPr id="31748"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DD00B504-17D6-412F-918B-92C1E519176B}" type="slidenum">
              <a:rPr lang="en-US" altLang="zh-CN" smtClean="0">
                <a:solidFill>
                  <a:schemeClr val="bg1"/>
                </a:solidFill>
              </a:rPr>
              <a:pPr eaLnBrk="1" hangingPunct="1">
                <a:defRPr/>
              </a:pPr>
              <a:t>55</a:t>
            </a:fld>
            <a:endParaRPr lang="en-US" altLang="zh-CN" smtClean="0">
              <a:solidFill>
                <a:schemeClr val="bg1"/>
              </a:solidFill>
            </a:endParaRPr>
          </a:p>
        </p:txBody>
      </p:sp>
      <p:pic>
        <p:nvPicPr>
          <p:cNvPr id="430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2000250"/>
            <a:ext cx="5124450"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defRPr/>
            </a:pPr>
            <a:endParaRPr lang="zh-CN" altLang="en-US" smtClean="0"/>
          </a:p>
        </p:txBody>
      </p:sp>
      <p:sp>
        <p:nvSpPr>
          <p:cNvPr id="44035" name="内容占位符 2"/>
          <p:cNvSpPr>
            <a:spLocks noGrp="1"/>
          </p:cNvSpPr>
          <p:nvPr>
            <p:ph idx="1"/>
          </p:nvPr>
        </p:nvSpPr>
        <p:spPr/>
        <p:txBody>
          <a:bodyPr/>
          <a:lstStyle/>
          <a:p>
            <a:pPr eaLnBrk="1" hangingPunct="1"/>
            <a:endParaRPr lang="zh-CN" altLang="en-US" smtClean="0"/>
          </a:p>
        </p:txBody>
      </p:sp>
      <p:sp>
        <p:nvSpPr>
          <p:cNvPr id="32772"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49B91935-3F11-4C42-863B-362010934CB2}" type="slidenum">
              <a:rPr lang="en-US" altLang="zh-CN" smtClean="0">
                <a:solidFill>
                  <a:schemeClr val="bg1"/>
                </a:solidFill>
              </a:rPr>
              <a:pPr eaLnBrk="1" hangingPunct="1">
                <a:defRPr/>
              </a:pPr>
              <a:t>56</a:t>
            </a:fld>
            <a:endParaRPr lang="en-US" altLang="zh-CN" smtClean="0">
              <a:solidFill>
                <a:schemeClr val="bg1"/>
              </a:solidFill>
            </a:endParaRPr>
          </a:p>
        </p:txBody>
      </p:sp>
      <p:pic>
        <p:nvPicPr>
          <p:cNvPr id="440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808163"/>
            <a:ext cx="5440363"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sp>
        <p:nvSpPr>
          <p:cNvPr id="45059" name="内容占位符 2"/>
          <p:cNvSpPr>
            <a:spLocks noGrp="1"/>
          </p:cNvSpPr>
          <p:nvPr>
            <p:ph idx="1"/>
          </p:nvPr>
        </p:nvSpPr>
        <p:spPr>
          <a:xfrm>
            <a:off x="611188" y="1844675"/>
            <a:ext cx="8343900" cy="4392613"/>
          </a:xfrm>
        </p:spPr>
        <p:txBody>
          <a:bodyPr/>
          <a:lstStyle/>
          <a:p>
            <a:r>
              <a:rPr lang="zh-CN" altLang="en-US" smtClean="0"/>
              <a:t>课堂实验：</a:t>
            </a:r>
            <a:endParaRPr lang="en-US" altLang="zh-CN" smtClean="0"/>
          </a:p>
          <a:p>
            <a:r>
              <a:rPr lang="zh-CN" altLang="en-US" smtClean="0"/>
              <a:t>两位同学一组，实现其本机的桌面远程登录</a:t>
            </a:r>
            <a:endParaRPr lang="en-US" altLang="zh-CN" smtClean="0"/>
          </a:p>
          <a:p>
            <a:r>
              <a:rPr lang="zh-CN" altLang="en-US" smtClean="0"/>
              <a:t>要求：用户名为：</a:t>
            </a:r>
            <a:r>
              <a:rPr lang="en-US" altLang="zh-CN" smtClean="0"/>
              <a:t>test</a:t>
            </a:r>
          </a:p>
          <a:p>
            <a:r>
              <a:rPr lang="en-US" altLang="zh-CN" smtClean="0"/>
              <a:t>             </a:t>
            </a:r>
            <a:r>
              <a:rPr lang="zh-CN" altLang="en-US" smtClean="0"/>
              <a:t>密码为：</a:t>
            </a:r>
            <a:r>
              <a:rPr lang="en-US" altLang="zh-CN" smtClean="0"/>
              <a:t>1234q@</a:t>
            </a:r>
            <a:endParaRPr lang="zh-CN" altLang="en-US" smtClean="0"/>
          </a:p>
        </p:txBody>
      </p:sp>
      <p:sp>
        <p:nvSpPr>
          <p:cNvPr id="4" name="日期占位符 3"/>
          <p:cNvSpPr>
            <a:spLocks noGrp="1"/>
          </p:cNvSpPr>
          <p:nvPr>
            <p:ph type="dt" sz="quarter" idx="10"/>
          </p:nvPr>
        </p:nvSpPr>
        <p:spPr/>
        <p:txBody>
          <a:bodyPr/>
          <a:lstStyle/>
          <a:p>
            <a:pPr>
              <a:defRPr/>
            </a:pPr>
            <a:fld id="{3E57F08C-6B7A-4242-9A60-904B4AF3C3FF}"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6B35D1A3-317E-4E58-B602-E1D65F6E15C0}" type="slidenum">
              <a:rPr lang="en-US" altLang="zh-CN" smtClean="0"/>
              <a:pPr>
                <a:defRPr/>
              </a:pPr>
              <a:t>57</a:t>
            </a:fld>
            <a:endParaRPr lang="en-US" altLang="zh-CN"/>
          </a:p>
        </p:txBody>
      </p:sp>
    </p:spTree>
  </p:cSld>
  <p:clrMapOvr>
    <a:masterClrMapping/>
  </p:clrMapOvr>
  <p:transition spd="med">
    <p:check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46083" name="内容占位符 2"/>
          <p:cNvSpPr>
            <a:spLocks noGrp="1"/>
          </p:cNvSpPr>
          <p:nvPr>
            <p:ph idx="1"/>
          </p:nvPr>
        </p:nvSpPr>
        <p:spPr/>
        <p:txBody>
          <a:bodyPr/>
          <a:lstStyle/>
          <a:p>
            <a:r>
              <a:rPr lang="zh-CN" altLang="en-US" smtClean="0"/>
              <a:t>创建</a:t>
            </a:r>
            <a:endParaRPr lang="en-US" altLang="zh-CN" smtClean="0"/>
          </a:p>
          <a:p>
            <a:r>
              <a:rPr lang="zh-CN" altLang="en-US" smtClean="0"/>
              <a:t>用户名：</a:t>
            </a:r>
            <a:r>
              <a:rPr lang="en-US" altLang="zh-CN" smtClean="0"/>
              <a:t>test</a:t>
            </a:r>
          </a:p>
          <a:p>
            <a:r>
              <a:rPr lang="en-US" altLang="zh-CN" smtClean="0"/>
              <a:t>  </a:t>
            </a:r>
            <a:r>
              <a:rPr lang="zh-CN" altLang="en-US" smtClean="0"/>
              <a:t>密码：</a:t>
            </a:r>
            <a:r>
              <a:rPr lang="en-US" altLang="zh-CN" smtClean="0"/>
              <a:t>@wsx5tgb</a:t>
            </a:r>
          </a:p>
          <a:p>
            <a:r>
              <a:rPr lang="zh-CN" altLang="en-US" smtClean="0"/>
              <a:t>  组名：</a:t>
            </a:r>
            <a:r>
              <a:rPr lang="en-US" altLang="zh-CN" smtClean="0"/>
              <a:t>students</a:t>
            </a:r>
          </a:p>
          <a:p>
            <a:r>
              <a:rPr lang="zh-CN" altLang="en-US" smtClean="0"/>
              <a:t>将用户添加到组中</a:t>
            </a:r>
          </a:p>
          <a:p>
            <a:endParaRPr lang="zh-CN" altLang="en-US" smtClean="0"/>
          </a:p>
        </p:txBody>
      </p:sp>
      <p:sp>
        <p:nvSpPr>
          <p:cNvPr id="4" name="日期占位符 3"/>
          <p:cNvSpPr>
            <a:spLocks noGrp="1"/>
          </p:cNvSpPr>
          <p:nvPr>
            <p:ph type="dt" sz="quarter" idx="10"/>
          </p:nvPr>
        </p:nvSpPr>
        <p:spPr/>
        <p:txBody>
          <a:bodyPr/>
          <a:lstStyle/>
          <a:p>
            <a:pPr>
              <a:defRPr/>
            </a:pPr>
            <a:fld id="{EA38DD61-7C01-4FF2-969A-86313FF0E77F}"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51E8C76B-3BEF-40A1-B2F2-109AB163FCCC}" type="slidenum">
              <a:rPr lang="en-US" altLang="zh-CN" smtClean="0"/>
              <a:pPr>
                <a:defRPr/>
              </a:pPr>
              <a:t>58</a:t>
            </a:fld>
            <a:endParaRPr lang="en-US" altLang="zh-CN"/>
          </a:p>
        </p:txBody>
      </p:sp>
    </p:spTree>
  </p:cSld>
  <p:clrMapOvr>
    <a:masterClrMapping/>
  </p:clrMapOvr>
  <p:transition spd="med">
    <p:check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AutoShape 2"/>
          <p:cNvSpPr>
            <a:spLocks noGrp="1" noChangeArrowheads="1"/>
          </p:cNvSpPr>
          <p:nvPr>
            <p:ph type="title"/>
          </p:nvPr>
        </p:nvSpPr>
        <p:spPr/>
        <p:txBody>
          <a:bodyPr/>
          <a:lstStyle/>
          <a:p>
            <a:pPr eaLnBrk="1" hangingPunct="1">
              <a:defRPr/>
            </a:pPr>
            <a:endParaRPr lang="zh-CN" altLang="en-US" dirty="0" smtClean="0">
              <a:solidFill>
                <a:srgbClr val="002060"/>
              </a:solidFill>
              <a:latin typeface="华文隶书" pitchFamily="2" charset="-122"/>
              <a:ea typeface="华文隶书" pitchFamily="2" charset="-122"/>
            </a:endParaRPr>
          </a:p>
        </p:txBody>
      </p:sp>
      <p:sp>
        <p:nvSpPr>
          <p:cNvPr id="47107" name="内容占位符 1"/>
          <p:cNvSpPr>
            <a:spLocks noGrp="1"/>
          </p:cNvSpPr>
          <p:nvPr>
            <p:ph idx="1"/>
          </p:nvPr>
        </p:nvSpPr>
        <p:spPr/>
        <p:txBody>
          <a:bodyPr/>
          <a:lstStyle/>
          <a:p>
            <a:pPr eaLnBrk="1" hangingPunct="1">
              <a:defRPr/>
            </a:pPr>
            <a:r>
              <a:rPr lang="zh-CN" altLang="en-US" sz="3600" dirty="0" smtClean="0"/>
              <a:t> </a:t>
            </a:r>
            <a:r>
              <a:rPr lang="en-US" altLang="zh-CN" sz="3600" dirty="0" smtClean="0"/>
              <a:t>2.2.5</a:t>
            </a:r>
            <a:r>
              <a:rPr lang="zh-CN" altLang="en-US" sz="3600" dirty="0" smtClean="0"/>
              <a:t>、 文件管理</a:t>
            </a:r>
            <a:endParaRPr lang="en-US" altLang="zh-CN" sz="3600" dirty="0" smtClean="0"/>
          </a:p>
          <a:p>
            <a:pPr lvl="1" eaLnBrk="1" hangingPunct="1">
              <a:defRPr/>
            </a:pPr>
            <a:r>
              <a:rPr lang="zh-CN" altLang="en-US" dirty="0" smtClean="0"/>
              <a:t>文件夹和文件</a:t>
            </a:r>
            <a:endParaRPr lang="en-US" altLang="zh-CN" dirty="0" smtClean="0"/>
          </a:p>
          <a:p>
            <a:pPr lvl="1" eaLnBrk="1" hangingPunct="1">
              <a:defRPr/>
            </a:pPr>
            <a:r>
              <a:rPr lang="zh-CN" altLang="en-US" dirty="0" smtClean="0"/>
              <a:t>文件属性</a:t>
            </a:r>
            <a:endParaRPr lang="en-US" altLang="zh-CN" dirty="0" smtClean="0"/>
          </a:p>
          <a:p>
            <a:pPr lvl="1" eaLnBrk="1" hangingPunct="1">
              <a:defRPr/>
            </a:pPr>
            <a:r>
              <a:rPr lang="zh-CN" altLang="en-US" dirty="0" smtClean="0"/>
              <a:t>文件及文件夹的基本操作</a:t>
            </a:r>
            <a:endParaRPr lang="en-US" altLang="zh-CN" dirty="0" smtClean="0"/>
          </a:p>
          <a:p>
            <a:pPr lvl="1" eaLnBrk="1" hangingPunct="1">
              <a:defRPr/>
            </a:pPr>
            <a:r>
              <a:rPr lang="zh-CN" altLang="en-US" dirty="0" smtClean="0"/>
              <a:t>文件及文件夹的搜索</a:t>
            </a:r>
            <a:endParaRPr lang="en-US" altLang="zh-CN" dirty="0" smtClean="0"/>
          </a:p>
          <a:p>
            <a:pPr lvl="1" eaLnBrk="1" hangingPunct="1">
              <a:defRPr/>
            </a:pPr>
            <a:r>
              <a:rPr lang="zh-CN" altLang="en-US" dirty="0" smtClean="0"/>
              <a:t>快捷方式创建</a:t>
            </a:r>
            <a:endParaRPr lang="en-US" altLang="zh-CN" dirty="0" smtClean="0"/>
          </a:p>
          <a:p>
            <a:pPr marL="0" indent="0" eaLnBrk="1" hangingPunct="1">
              <a:buFont typeface="Wingdings" pitchFamily="2" charset="2"/>
              <a:buNone/>
              <a:defRPr/>
            </a:pPr>
            <a:endParaRPr lang="en-US" altLang="zh-CN" dirty="0" smtClean="0"/>
          </a:p>
          <a:p>
            <a:pPr eaLnBrk="1" hangingPunct="1">
              <a:defRPr/>
            </a:pPr>
            <a:endParaRPr lang="en-US" altLang="zh-CN" dirty="0" smtClean="0"/>
          </a:p>
          <a:p>
            <a:pPr eaLnBrk="1" hangingPunct="1">
              <a:defRPr/>
            </a:pPr>
            <a:endParaRPr lang="en-US" altLang="zh-CN" dirty="0" smtClean="0"/>
          </a:p>
          <a:p>
            <a:pPr eaLnBrk="1" hangingPunct="1">
              <a:defRPr/>
            </a:pPr>
            <a:endParaRPr lang="zh-CN" altLang="en-US" dirty="0" smtClean="0"/>
          </a:p>
        </p:txBody>
      </p:sp>
      <p:sp>
        <p:nvSpPr>
          <p:cNvPr id="45058"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2E98E7B5-3685-4A6D-BB0F-E1E395D70584}" type="slidenum">
              <a:rPr lang="en-US" altLang="zh-CN" smtClean="0">
                <a:solidFill>
                  <a:schemeClr val="bg1"/>
                </a:solidFill>
              </a:rPr>
              <a:pPr eaLnBrk="1" hangingPunct="1">
                <a:defRPr/>
              </a:pPr>
              <a:t>59</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Window3.1</a:t>
            </a:r>
            <a:endParaRPr lang="zh-CN" altLang="en-US" dirty="0"/>
          </a:p>
        </p:txBody>
      </p:sp>
      <p:sp>
        <p:nvSpPr>
          <p:cNvPr id="3" name="内容占位符 2"/>
          <p:cNvSpPr>
            <a:spLocks noGrp="1"/>
          </p:cNvSpPr>
          <p:nvPr>
            <p:ph sz="half" idx="1"/>
          </p:nvPr>
        </p:nvSpPr>
        <p:spPr/>
        <p:txBody>
          <a:bodyPr/>
          <a:lstStyle/>
          <a:p>
            <a:r>
              <a:rPr lang="en-US" altLang="zh-CN" dirty="0"/>
              <a:t>1992</a:t>
            </a:r>
            <a:r>
              <a:rPr lang="zh-CN" altLang="en-US" dirty="0"/>
              <a:t>年</a:t>
            </a:r>
            <a:r>
              <a:rPr lang="en-US" altLang="zh-CN" dirty="0"/>
              <a:t>3</a:t>
            </a:r>
            <a:r>
              <a:rPr lang="zh-CN" altLang="en-US" dirty="0"/>
              <a:t>月</a:t>
            </a:r>
            <a:r>
              <a:rPr lang="en-US" altLang="zh-CN" dirty="0"/>
              <a:t>18</a:t>
            </a:r>
            <a:r>
              <a:rPr lang="zh-CN" altLang="en-US" dirty="0"/>
              <a:t>日，</a:t>
            </a:r>
            <a:r>
              <a:rPr lang="en-US" altLang="zh-CN" dirty="0"/>
              <a:t>Windows for Workgroups 3.1</a:t>
            </a:r>
            <a:r>
              <a:rPr lang="zh-CN" altLang="en-US" dirty="0"/>
              <a:t>发布，看来 不甘寂寞的微软公司吹响了进军企业服务器市场的号角。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6056" y="2420888"/>
            <a:ext cx="3843338" cy="2243254"/>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6</a:t>
            </a:fld>
            <a:endParaRPr lang="en-US" altLang="zh-CN"/>
          </a:p>
        </p:txBody>
      </p:sp>
    </p:spTree>
    <p:extLst>
      <p:ext uri="{BB962C8B-B14F-4D97-AF65-F5344CB8AC3E}">
        <p14:creationId xmlns:p14="http://schemas.microsoft.com/office/powerpoint/2010/main" val="2319505816"/>
      </p:ext>
    </p:extLst>
  </p:cSld>
  <p:clrMapOvr>
    <a:masterClrMapping/>
  </p:clrMapOvr>
  <p:transition spd="med">
    <p:check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636EF7D3-08F5-45F6-B13A-A7607464C103}" type="slidenum">
              <a:rPr lang="en-US" altLang="zh-CN" smtClean="0">
                <a:solidFill>
                  <a:schemeClr val="bg1"/>
                </a:solidFill>
              </a:rPr>
              <a:pPr eaLnBrk="1" hangingPunct="1">
                <a:defRPr/>
              </a:pPr>
              <a:t>60</a:t>
            </a:fld>
            <a:endParaRPr lang="en-US" altLang="zh-CN" smtClean="0">
              <a:solidFill>
                <a:schemeClr val="bg1"/>
              </a:solidFill>
            </a:endParaRPr>
          </a:p>
        </p:txBody>
      </p:sp>
      <p:sp>
        <p:nvSpPr>
          <p:cNvPr id="46083" name="Rectangle 2"/>
          <p:cNvSpPr>
            <a:spLocks noGrp="1" noChangeArrowheads="1"/>
          </p:cNvSpPr>
          <p:nvPr>
            <p:ph type="title"/>
          </p:nvPr>
        </p:nvSpPr>
        <p:spPr bwMode="white"/>
        <p:txBody>
          <a:bodyPr anchor="ctr"/>
          <a:lstStyle/>
          <a:p>
            <a:pPr eaLnBrk="1" hangingPunct="1">
              <a:defRPr/>
            </a:pPr>
            <a:r>
              <a:rPr lang="zh-CN" altLang="en-US" dirty="0" smtClean="0">
                <a:solidFill>
                  <a:srgbClr val="FF0000"/>
                </a:solidFill>
                <a:latin typeface="华文隶书" pitchFamily="2" charset="-122"/>
                <a:ea typeface="华文隶书" pitchFamily="2" charset="-122"/>
              </a:rPr>
              <a:t>文件夹</a:t>
            </a:r>
          </a:p>
        </p:txBody>
      </p:sp>
      <p:pic>
        <p:nvPicPr>
          <p:cNvPr id="48132" name="Picture 3" descr="20081023123430382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133600"/>
            <a:ext cx="338772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4"/>
          <p:cNvSpPr txBox="1">
            <a:spLocks noChangeArrowheads="1"/>
          </p:cNvSpPr>
          <p:nvPr/>
        </p:nvSpPr>
        <p:spPr bwMode="auto">
          <a:xfrm>
            <a:off x="4500563" y="1989138"/>
            <a:ext cx="43195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spcBef>
                <a:spcPct val="50000"/>
              </a:spcBef>
            </a:pPr>
            <a:r>
              <a:rPr lang="zh-CN" altLang="en-US" sz="2800">
                <a:latin typeface="华文新魏" pitchFamily="2" charset="-122"/>
                <a:ea typeface="华文新魏" pitchFamily="2" charset="-122"/>
              </a:rPr>
              <a:t>文件夹，是专门装整页文件用的，主要目的是为了更好的保存文件，使它整齐规范。 </a:t>
            </a:r>
          </a:p>
        </p:txBody>
      </p:sp>
      <p:sp>
        <p:nvSpPr>
          <p:cNvPr id="48134" name="Text Box 5"/>
          <p:cNvSpPr txBox="1">
            <a:spLocks noChangeArrowheads="1"/>
          </p:cNvSpPr>
          <p:nvPr/>
        </p:nvSpPr>
        <p:spPr bwMode="auto">
          <a:xfrm>
            <a:off x="4643438" y="4005263"/>
            <a:ext cx="42497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spcBef>
                <a:spcPct val="50000"/>
              </a:spcBef>
            </a:pPr>
            <a:r>
              <a:rPr lang="zh-CN" altLang="en-US" sz="2800">
                <a:latin typeface="华文新魏" pitchFamily="2" charset="-122"/>
                <a:ea typeface="华文新魏" pitchFamily="2" charset="-122"/>
              </a:rPr>
              <a:t>计算机文件夹是用来协助人们管理计算机文件的，每一个文件夹对应一块磁盘空间。 </a:t>
            </a:r>
          </a:p>
        </p:txBody>
      </p:sp>
    </p:spTree>
  </p:cSld>
  <p:clrMapOvr>
    <a:masterClrMapping/>
  </p:clrMapOvr>
  <p:transition spd="med">
    <p:check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9AAE9506-CC97-4E7D-BE38-9E16762C68F7}" type="slidenum">
              <a:rPr lang="en-US" altLang="zh-CN" smtClean="0">
                <a:solidFill>
                  <a:schemeClr val="bg1"/>
                </a:solidFill>
              </a:rPr>
              <a:pPr eaLnBrk="1" hangingPunct="1">
                <a:defRPr/>
              </a:pPr>
              <a:t>61</a:t>
            </a:fld>
            <a:endParaRPr lang="en-US" altLang="zh-CN" smtClean="0">
              <a:solidFill>
                <a:schemeClr val="bg1"/>
              </a:solidFill>
            </a:endParaRPr>
          </a:p>
        </p:txBody>
      </p:sp>
      <p:sp>
        <p:nvSpPr>
          <p:cNvPr id="47107" name="AutoShape 2"/>
          <p:cNvSpPr>
            <a:spLocks noGrp="1" noChangeArrowheads="1"/>
          </p:cNvSpPr>
          <p:nvPr>
            <p:ph type="title"/>
          </p:nvPr>
        </p:nvSpPr>
        <p:spPr/>
        <p:txBody>
          <a:bodyPr/>
          <a:lstStyle/>
          <a:p>
            <a:pPr eaLnBrk="1" hangingPunct="1">
              <a:defRPr/>
            </a:pPr>
            <a:r>
              <a:rPr lang="zh-CN" altLang="en-US" dirty="0" smtClean="0">
                <a:solidFill>
                  <a:srgbClr val="FF0000"/>
                </a:solidFill>
                <a:latin typeface="华文隶书" pitchFamily="2" charset="-122"/>
                <a:ea typeface="华文隶书" pitchFamily="2" charset="-122"/>
              </a:rPr>
              <a:t>文件</a:t>
            </a:r>
          </a:p>
        </p:txBody>
      </p:sp>
      <p:sp>
        <p:nvSpPr>
          <p:cNvPr id="425987" name="Text Box 3"/>
          <p:cNvSpPr txBox="1">
            <a:spLocks noChangeArrowheads="1"/>
          </p:cNvSpPr>
          <p:nvPr/>
        </p:nvSpPr>
        <p:spPr bwMode="auto">
          <a:xfrm>
            <a:off x="539750" y="1782763"/>
            <a:ext cx="7935913" cy="1497012"/>
          </a:xfrm>
          <a:prstGeom prst="rect">
            <a:avLst/>
          </a:prstGeom>
          <a:noFill/>
          <a:ln>
            <a:noFill/>
          </a:ln>
          <a:effectLst/>
          <a:extLst/>
        </p:spPr>
        <p:txBody>
          <a:bodyPr>
            <a:spAutoFit/>
          </a:bodyPr>
          <a:lstStyle/>
          <a:p>
            <a:pPr algn="l">
              <a:lnSpc>
                <a:spcPct val="110000"/>
              </a:lnSpc>
              <a:defRPr/>
            </a:pPr>
            <a:r>
              <a:rPr lang="zh-CN" altLang="en-US" sz="2800" dirty="0">
                <a:effectLst>
                  <a:outerShdw blurRad="38100" dist="38100" dir="2700000" algn="tl">
                    <a:srgbClr val="C0C0C0"/>
                  </a:outerShdw>
                </a:effectLst>
                <a:latin typeface="华文新魏" pitchFamily="2" charset="-122"/>
                <a:ea typeface="华文新魏" pitchFamily="2" charset="-122"/>
              </a:rPr>
              <a:t>文件（</a:t>
            </a:r>
            <a:r>
              <a:rPr lang="en-US" altLang="zh-CN" sz="2800" dirty="0">
                <a:effectLst>
                  <a:outerShdw blurRad="38100" dist="38100" dir="2700000" algn="tl">
                    <a:srgbClr val="C0C0C0"/>
                  </a:outerShdw>
                </a:effectLst>
                <a:latin typeface="华文新魏" pitchFamily="2" charset="-122"/>
                <a:ea typeface="华文新魏" pitchFamily="2" charset="-122"/>
              </a:rPr>
              <a:t>File</a:t>
            </a:r>
            <a:r>
              <a:rPr lang="zh-CN" altLang="en-US" sz="2800" dirty="0">
                <a:effectLst>
                  <a:outerShdw blurRad="38100" dist="38100" dir="2700000" algn="tl">
                    <a:srgbClr val="C0C0C0"/>
                  </a:outerShdw>
                </a:effectLst>
                <a:latin typeface="华文新魏" pitchFamily="2" charset="-122"/>
                <a:ea typeface="华文新魏" pitchFamily="2" charset="-122"/>
              </a:rPr>
              <a:t>）：</a:t>
            </a:r>
            <a:r>
              <a:rPr lang="zh-CN" altLang="en-US" sz="2800" dirty="0">
                <a:latin typeface="华文新魏" pitchFamily="2" charset="-122"/>
                <a:ea typeface="华文新魏" pitchFamily="2" charset="-122"/>
              </a:rPr>
              <a:t>它是用文件名来标识的一组相关信息的集合体，计算机中的信息数据通常以文件的形式在存储器中保存的。</a:t>
            </a:r>
          </a:p>
        </p:txBody>
      </p:sp>
      <p:sp>
        <p:nvSpPr>
          <p:cNvPr id="425988" name="Text Box 4"/>
          <p:cNvSpPr txBox="1">
            <a:spLocks noChangeArrowheads="1"/>
          </p:cNvSpPr>
          <p:nvPr/>
        </p:nvSpPr>
        <p:spPr bwMode="auto">
          <a:xfrm>
            <a:off x="395288" y="3284538"/>
            <a:ext cx="7864475" cy="1127125"/>
          </a:xfrm>
          <a:prstGeom prst="rect">
            <a:avLst/>
          </a:prstGeom>
          <a:noFill/>
          <a:ln>
            <a:noFill/>
          </a:ln>
          <a:effectLst/>
          <a:extLst/>
        </p:spPr>
        <p:txBody>
          <a:bodyPr>
            <a:spAutoFit/>
          </a:bodyPr>
          <a:lstStyle/>
          <a:p>
            <a:pPr algn="l">
              <a:lnSpc>
                <a:spcPct val="120000"/>
              </a:lnSpc>
              <a:defRPr/>
            </a:pPr>
            <a:r>
              <a:rPr lang="zh-CN" altLang="en-US" sz="2800" dirty="0">
                <a:effectLst>
                  <a:outerShdw blurRad="38100" dist="38100" dir="2700000" algn="tl">
                    <a:srgbClr val="C0C0C0"/>
                  </a:outerShdw>
                </a:effectLst>
                <a:latin typeface="华文新魏" pitchFamily="2" charset="-122"/>
                <a:ea typeface="华文新魏" pitchFamily="2" charset="-122"/>
              </a:rPr>
              <a:t>文件</a:t>
            </a:r>
            <a:r>
              <a:rPr lang="zh-CN" altLang="en-US" sz="2800" dirty="0">
                <a:latin typeface="华文新魏" pitchFamily="2" charset="-122"/>
                <a:ea typeface="华文新魏" pitchFamily="2" charset="-122"/>
              </a:rPr>
              <a:t>是数字化资源的主要存在形式，也是人们管理计算机信息的重要方式</a:t>
            </a:r>
            <a:r>
              <a:rPr lang="zh-CN" altLang="en-US" sz="2800" dirty="0">
                <a:ea typeface="黑体" pitchFamily="49" charset="-122"/>
              </a:rPr>
              <a:t>。</a:t>
            </a:r>
          </a:p>
        </p:txBody>
      </p:sp>
    </p:spTree>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5987"/>
                                        </p:tgtEl>
                                        <p:attrNameLst>
                                          <p:attrName>style.visibility</p:attrName>
                                        </p:attrNameLst>
                                      </p:cBhvr>
                                      <p:to>
                                        <p:strVal val="visible"/>
                                      </p:to>
                                    </p:set>
                                    <p:anim calcmode="lin" valueType="num">
                                      <p:cBhvr additive="base">
                                        <p:cTn id="7" dur="500" fill="hold"/>
                                        <p:tgtEl>
                                          <p:spTgt spid="425987"/>
                                        </p:tgtEl>
                                        <p:attrNameLst>
                                          <p:attrName>ppt_x</p:attrName>
                                        </p:attrNameLst>
                                      </p:cBhvr>
                                      <p:tavLst>
                                        <p:tav tm="0">
                                          <p:val>
                                            <p:strVal val="#ppt_x"/>
                                          </p:val>
                                        </p:tav>
                                        <p:tav tm="100000">
                                          <p:val>
                                            <p:strVal val="#ppt_x"/>
                                          </p:val>
                                        </p:tav>
                                      </p:tavLst>
                                    </p:anim>
                                    <p:anim calcmode="lin" valueType="num">
                                      <p:cBhvr additive="base">
                                        <p:cTn id="8" dur="500" fill="hold"/>
                                        <p:tgtEl>
                                          <p:spTgt spid="4259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5988"/>
                                        </p:tgtEl>
                                        <p:attrNameLst>
                                          <p:attrName>style.visibility</p:attrName>
                                        </p:attrNameLst>
                                      </p:cBhvr>
                                      <p:to>
                                        <p:strVal val="visible"/>
                                      </p:to>
                                    </p:set>
                                    <p:anim calcmode="lin" valueType="num">
                                      <p:cBhvr additive="base">
                                        <p:cTn id="13" dur="500" fill="hold"/>
                                        <p:tgtEl>
                                          <p:spTgt spid="425988"/>
                                        </p:tgtEl>
                                        <p:attrNameLst>
                                          <p:attrName>ppt_x</p:attrName>
                                        </p:attrNameLst>
                                      </p:cBhvr>
                                      <p:tavLst>
                                        <p:tav tm="0">
                                          <p:val>
                                            <p:strVal val="#ppt_x"/>
                                          </p:val>
                                        </p:tav>
                                        <p:tav tm="100000">
                                          <p:val>
                                            <p:strVal val="#ppt_x"/>
                                          </p:val>
                                        </p:tav>
                                      </p:tavLst>
                                    </p:anim>
                                    <p:anim calcmode="lin" valueType="num">
                                      <p:cBhvr additive="base">
                                        <p:cTn id="14" dur="500" fill="hold"/>
                                        <p:tgtEl>
                                          <p:spTgt spid="4259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7" grpId="0"/>
      <p:bldP spid="42598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2"/>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5369DB2A-EFF4-4C61-8C63-6C19ADE7DC75}" type="slidenum">
              <a:rPr lang="en-US" altLang="zh-CN" smtClean="0">
                <a:solidFill>
                  <a:schemeClr val="bg1"/>
                </a:solidFill>
              </a:rPr>
              <a:pPr eaLnBrk="1" hangingPunct="1">
                <a:defRPr/>
              </a:pPr>
              <a:t>62</a:t>
            </a:fld>
            <a:endParaRPr lang="en-US" altLang="zh-CN" smtClean="0">
              <a:solidFill>
                <a:schemeClr val="bg1"/>
              </a:solidFill>
            </a:endParaRPr>
          </a:p>
        </p:txBody>
      </p:sp>
      <p:sp>
        <p:nvSpPr>
          <p:cNvPr id="48131" name="AutoShape 2"/>
          <p:cNvSpPr>
            <a:spLocks noGrp="1" noChangeArrowheads="1"/>
          </p:cNvSpPr>
          <p:nvPr>
            <p:ph type="title"/>
          </p:nvPr>
        </p:nvSpPr>
        <p:spPr/>
        <p:txBody>
          <a:bodyPr/>
          <a:lstStyle/>
          <a:p>
            <a:pPr eaLnBrk="1" hangingPunct="1">
              <a:defRPr/>
            </a:pPr>
            <a:r>
              <a:rPr lang="zh-CN" altLang="en-US" dirty="0" smtClean="0">
                <a:solidFill>
                  <a:srgbClr val="FF0000"/>
                </a:solidFill>
                <a:latin typeface="华文隶书" pitchFamily="2" charset="-122"/>
                <a:ea typeface="华文隶书" pitchFamily="2" charset="-122"/>
              </a:rPr>
              <a:t>文件属性</a:t>
            </a:r>
          </a:p>
        </p:txBody>
      </p:sp>
      <p:sp>
        <p:nvSpPr>
          <p:cNvPr id="430083" name="Freeform 3"/>
          <p:cNvSpPr>
            <a:spLocks noEditPoints="1"/>
          </p:cNvSpPr>
          <p:nvPr/>
        </p:nvSpPr>
        <p:spPr bwMode="gray">
          <a:xfrm rot="-1358056">
            <a:off x="1385888" y="2805113"/>
            <a:ext cx="6094412" cy="2424112"/>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p:spPr>
        <p:txBody>
          <a:bodyPr/>
          <a:lstStyle/>
          <a:p>
            <a:pPr>
              <a:defRPr/>
            </a:pPr>
            <a:endParaRPr lang="zh-CN" altLang="en-US">
              <a:ea typeface="宋体" pitchFamily="2" charset="-122"/>
            </a:endParaRPr>
          </a:p>
        </p:txBody>
      </p:sp>
      <p:grpSp>
        <p:nvGrpSpPr>
          <p:cNvPr id="2" name="Group 4"/>
          <p:cNvGrpSpPr>
            <a:grpSpLocks/>
          </p:cNvGrpSpPr>
          <p:nvPr/>
        </p:nvGrpSpPr>
        <p:grpSpPr bwMode="auto">
          <a:xfrm>
            <a:off x="1579563" y="2060575"/>
            <a:ext cx="5957887" cy="3886200"/>
            <a:chOff x="995" y="1298"/>
            <a:chExt cx="3753" cy="2448"/>
          </a:xfrm>
        </p:grpSpPr>
        <p:sp>
          <p:nvSpPr>
            <p:cNvPr id="430085" name="Oval 5"/>
            <p:cNvSpPr>
              <a:spLocks noChangeArrowheads="1"/>
            </p:cNvSpPr>
            <p:nvPr/>
          </p:nvSpPr>
          <p:spPr bwMode="gray">
            <a:xfrm>
              <a:off x="2403" y="1298"/>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defRPr/>
              </a:pPr>
              <a:endParaRPr lang="zh-CN" altLang="zh-CN">
                <a:ea typeface="宋体" pitchFamily="2" charset="-122"/>
              </a:endParaRPr>
            </a:p>
          </p:txBody>
        </p:sp>
        <p:sp>
          <p:nvSpPr>
            <p:cNvPr id="430086" name="Oval 6"/>
            <p:cNvSpPr>
              <a:spLocks noChangeArrowheads="1"/>
            </p:cNvSpPr>
            <p:nvPr/>
          </p:nvSpPr>
          <p:spPr bwMode="gray">
            <a:xfrm>
              <a:off x="995" y="2128"/>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defRPr/>
              </a:pPr>
              <a:endParaRPr lang="zh-CN" altLang="zh-CN">
                <a:ea typeface="宋体" pitchFamily="2" charset="-122"/>
              </a:endParaRPr>
            </a:p>
          </p:txBody>
        </p:sp>
        <p:sp>
          <p:nvSpPr>
            <p:cNvPr id="430087" name="Oval 7"/>
            <p:cNvSpPr>
              <a:spLocks noChangeArrowheads="1"/>
            </p:cNvSpPr>
            <p:nvPr/>
          </p:nvSpPr>
          <p:spPr bwMode="gray">
            <a:xfrm>
              <a:off x="1489" y="3052"/>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defRPr/>
              </a:pPr>
              <a:endParaRPr lang="zh-CN" altLang="zh-CN">
                <a:ea typeface="宋体" pitchFamily="2" charset="-122"/>
              </a:endParaRPr>
            </a:p>
          </p:txBody>
        </p:sp>
        <p:sp>
          <p:nvSpPr>
            <p:cNvPr id="430088" name="Oval 8"/>
            <p:cNvSpPr>
              <a:spLocks noChangeArrowheads="1"/>
            </p:cNvSpPr>
            <p:nvPr/>
          </p:nvSpPr>
          <p:spPr bwMode="gray">
            <a:xfrm>
              <a:off x="3044" y="2709"/>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defRPr/>
              </a:pPr>
              <a:endParaRPr lang="zh-CN" altLang="zh-CN">
                <a:ea typeface="宋体" pitchFamily="2" charset="-122"/>
              </a:endParaRPr>
            </a:p>
          </p:txBody>
        </p:sp>
        <p:sp>
          <p:nvSpPr>
            <p:cNvPr id="430089" name="Oval 9"/>
            <p:cNvSpPr>
              <a:spLocks noChangeArrowheads="1"/>
            </p:cNvSpPr>
            <p:nvPr/>
          </p:nvSpPr>
          <p:spPr bwMode="gray">
            <a:xfrm>
              <a:off x="4068" y="1422"/>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defRPr/>
              </a:pPr>
              <a:endParaRPr lang="zh-CN" altLang="zh-CN">
                <a:ea typeface="宋体" pitchFamily="2" charset="-122"/>
              </a:endParaRPr>
            </a:p>
          </p:txBody>
        </p:sp>
        <p:sp>
          <p:nvSpPr>
            <p:cNvPr id="50192" name="Text Box 10"/>
            <p:cNvSpPr txBox="1">
              <a:spLocks noChangeArrowheads="1"/>
            </p:cNvSpPr>
            <p:nvPr/>
          </p:nvSpPr>
          <p:spPr bwMode="white">
            <a:xfrm>
              <a:off x="1156" y="2245"/>
              <a:ext cx="47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b="1">
                  <a:solidFill>
                    <a:schemeClr val="bg1"/>
                  </a:solidFill>
                  <a:latin typeface="黑体" pitchFamily="49" charset="-122"/>
                  <a:ea typeface="黑体" pitchFamily="49" charset="-122"/>
                </a:rPr>
                <a:t>只读</a:t>
              </a:r>
              <a:r>
                <a:rPr lang="en-US" altLang="zh-CN" b="1">
                  <a:solidFill>
                    <a:schemeClr val="bg1"/>
                  </a:solidFill>
                  <a:latin typeface="黑体" pitchFamily="49" charset="-122"/>
                  <a:ea typeface="黑体" pitchFamily="49" charset="-122"/>
                </a:rPr>
                <a:t>/</a:t>
              </a:r>
            </a:p>
            <a:p>
              <a:r>
                <a:rPr lang="zh-CN" altLang="en-US" b="1">
                  <a:solidFill>
                    <a:schemeClr val="bg1"/>
                  </a:solidFill>
                  <a:latin typeface="黑体" pitchFamily="49" charset="-122"/>
                  <a:ea typeface="黑体" pitchFamily="49" charset="-122"/>
                </a:rPr>
                <a:t>隐藏</a:t>
              </a:r>
            </a:p>
          </p:txBody>
        </p:sp>
        <p:sp>
          <p:nvSpPr>
            <p:cNvPr id="50193" name="Text Box 11"/>
            <p:cNvSpPr txBox="1">
              <a:spLocks noChangeArrowheads="1"/>
            </p:cNvSpPr>
            <p:nvPr/>
          </p:nvSpPr>
          <p:spPr bwMode="white">
            <a:xfrm>
              <a:off x="2538" y="1523"/>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b="1">
                  <a:solidFill>
                    <a:schemeClr val="bg1"/>
                  </a:solidFill>
                  <a:latin typeface="Verdana" pitchFamily="34" charset="0"/>
                  <a:ea typeface="黑体" pitchFamily="49" charset="-122"/>
                </a:rPr>
                <a:t>文件名</a:t>
              </a:r>
            </a:p>
          </p:txBody>
        </p:sp>
        <p:sp>
          <p:nvSpPr>
            <p:cNvPr id="50194" name="Text Box 12"/>
            <p:cNvSpPr txBox="1">
              <a:spLocks noChangeArrowheads="1"/>
            </p:cNvSpPr>
            <p:nvPr/>
          </p:nvSpPr>
          <p:spPr bwMode="white">
            <a:xfrm>
              <a:off x="4182" y="1674"/>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b="1">
                  <a:solidFill>
                    <a:schemeClr val="bg1"/>
                  </a:solidFill>
                  <a:latin typeface="Verdana" pitchFamily="34" charset="0"/>
                  <a:ea typeface="黑体" pitchFamily="49" charset="-122"/>
                </a:rPr>
                <a:t>类型</a:t>
              </a:r>
            </a:p>
          </p:txBody>
        </p:sp>
        <p:sp>
          <p:nvSpPr>
            <p:cNvPr id="50195" name="Text Box 13"/>
            <p:cNvSpPr txBox="1">
              <a:spLocks noChangeArrowheads="1"/>
            </p:cNvSpPr>
            <p:nvPr/>
          </p:nvSpPr>
          <p:spPr bwMode="white">
            <a:xfrm>
              <a:off x="3107" y="2931"/>
              <a:ext cx="6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sz="1600" b="1">
                  <a:solidFill>
                    <a:schemeClr val="bg1"/>
                  </a:solidFill>
                  <a:latin typeface="Verdana" pitchFamily="34" charset="0"/>
                  <a:ea typeface="黑体" pitchFamily="49" charset="-122"/>
                </a:rPr>
                <a:t>存储位置</a:t>
              </a:r>
            </a:p>
          </p:txBody>
        </p:sp>
        <p:sp>
          <p:nvSpPr>
            <p:cNvPr id="50196" name="Text Box 14"/>
            <p:cNvSpPr txBox="1">
              <a:spLocks noChangeArrowheads="1"/>
            </p:cNvSpPr>
            <p:nvPr/>
          </p:nvSpPr>
          <p:spPr bwMode="white">
            <a:xfrm>
              <a:off x="1598" y="3273"/>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b="1">
                  <a:solidFill>
                    <a:schemeClr val="bg1"/>
                  </a:solidFill>
                  <a:latin typeface="Verdana" pitchFamily="34" charset="0"/>
                  <a:ea typeface="黑体" pitchFamily="49" charset="-122"/>
                </a:rPr>
                <a:t>大小</a:t>
              </a:r>
            </a:p>
          </p:txBody>
        </p:sp>
      </p:grpSp>
      <p:cxnSp>
        <p:nvCxnSpPr>
          <p:cNvPr id="50182" name="AutoShape 15"/>
          <p:cNvCxnSpPr>
            <a:cxnSpLocks noChangeShapeType="1"/>
          </p:cNvCxnSpPr>
          <p:nvPr/>
        </p:nvCxnSpPr>
        <p:spPr bwMode="black">
          <a:xfrm flipH="1">
            <a:off x="881063" y="2455863"/>
            <a:ext cx="1725612"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50183" name="Group 16"/>
          <p:cNvGrpSpPr>
            <a:grpSpLocks/>
          </p:cNvGrpSpPr>
          <p:nvPr/>
        </p:nvGrpSpPr>
        <p:grpSpPr bwMode="auto">
          <a:xfrm>
            <a:off x="755650" y="2060575"/>
            <a:ext cx="4972050" cy="2119313"/>
            <a:chOff x="476" y="1298"/>
            <a:chExt cx="3132" cy="1335"/>
          </a:xfrm>
        </p:grpSpPr>
        <p:sp>
          <p:nvSpPr>
            <p:cNvPr id="50184" name="Text Box 17"/>
            <p:cNvSpPr txBox="1">
              <a:spLocks noChangeArrowheads="1"/>
            </p:cNvSpPr>
            <p:nvPr/>
          </p:nvSpPr>
          <p:spPr bwMode="auto">
            <a:xfrm>
              <a:off x="2156" y="2306"/>
              <a:ext cx="1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sz="2800" b="1">
                  <a:latin typeface="Arial" charset="0"/>
                  <a:ea typeface="黑体" pitchFamily="49" charset="-122"/>
                </a:rPr>
                <a:t>文件</a:t>
              </a:r>
            </a:p>
          </p:txBody>
        </p:sp>
        <p:sp>
          <p:nvSpPr>
            <p:cNvPr id="50185" name="Line 18"/>
            <p:cNvSpPr>
              <a:spLocks noChangeShapeType="1"/>
            </p:cNvSpPr>
            <p:nvPr/>
          </p:nvSpPr>
          <p:spPr bwMode="black">
            <a:xfrm>
              <a:off x="1635" y="1547"/>
              <a:ext cx="1025" cy="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Text Box 19"/>
            <p:cNvSpPr txBox="1">
              <a:spLocks noChangeArrowheads="1"/>
            </p:cNvSpPr>
            <p:nvPr/>
          </p:nvSpPr>
          <p:spPr bwMode="auto">
            <a:xfrm>
              <a:off x="476" y="1298"/>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r>
                <a:rPr lang="zh-CN" altLang="en-US" sz="2000" b="1">
                  <a:latin typeface="Verdana" pitchFamily="34" charset="0"/>
                  <a:ea typeface="黑体" pitchFamily="49" charset="-122"/>
                </a:rPr>
                <a:t>有哪些属性呢？</a:t>
              </a:r>
            </a:p>
          </p:txBody>
        </p:sp>
      </p:grpSp>
    </p:spTree>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CFD3B878-B07C-4638-8866-DA9E7437FF64}" type="slidenum">
              <a:rPr lang="en-US" altLang="zh-CN" smtClean="0">
                <a:solidFill>
                  <a:schemeClr val="bg1"/>
                </a:solidFill>
              </a:rPr>
              <a:pPr eaLnBrk="1" hangingPunct="1">
                <a:defRPr/>
              </a:pPr>
              <a:t>63</a:t>
            </a:fld>
            <a:endParaRPr lang="en-US" altLang="zh-CN" smtClean="0">
              <a:solidFill>
                <a:schemeClr val="bg1"/>
              </a:solidFill>
            </a:endParaRPr>
          </a:p>
        </p:txBody>
      </p:sp>
      <p:sp>
        <p:nvSpPr>
          <p:cNvPr id="49155" name="AutoShape 2"/>
          <p:cNvSpPr>
            <a:spLocks noGrp="1" noChangeArrowheads="1"/>
          </p:cNvSpPr>
          <p:nvPr>
            <p:ph type="title"/>
          </p:nvPr>
        </p:nvSpPr>
        <p:spPr/>
        <p:txBody>
          <a:bodyPr/>
          <a:lstStyle/>
          <a:p>
            <a:pPr eaLnBrk="1" hangingPunct="1">
              <a:defRPr/>
            </a:pPr>
            <a:r>
              <a:rPr lang="zh-CN" altLang="en-US" dirty="0" smtClean="0">
                <a:solidFill>
                  <a:srgbClr val="FF0000"/>
                </a:solidFill>
                <a:latin typeface="华文隶书" pitchFamily="2" charset="-122"/>
                <a:ea typeface="华文隶书" pitchFamily="2" charset="-122"/>
              </a:rPr>
              <a:t>文件名</a:t>
            </a:r>
            <a:endParaRPr lang="zh-CN" altLang="en-US" sz="2000" dirty="0" smtClean="0">
              <a:solidFill>
                <a:srgbClr val="FF0000"/>
              </a:solidFill>
              <a:latin typeface="华文隶书" pitchFamily="2" charset="-122"/>
              <a:ea typeface="华文隶书" pitchFamily="2" charset="-122"/>
            </a:endParaRPr>
          </a:p>
        </p:txBody>
      </p:sp>
      <p:pic>
        <p:nvPicPr>
          <p:cNvPr id="51204" name="Picture 5"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392488"/>
            <a:ext cx="2224087"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5795963" y="3787775"/>
            <a:ext cx="1655762" cy="1225550"/>
            <a:chOff x="3107" y="2614"/>
            <a:chExt cx="989" cy="772"/>
          </a:xfrm>
        </p:grpSpPr>
        <p:sp>
          <p:nvSpPr>
            <p:cNvPr id="51212" name="Text Box 7"/>
            <p:cNvSpPr txBox="1">
              <a:spLocks noChangeArrowheads="1"/>
            </p:cNvSpPr>
            <p:nvPr/>
          </p:nvSpPr>
          <p:spPr bwMode="auto">
            <a:xfrm>
              <a:off x="3107" y="2976"/>
              <a:ext cx="989" cy="410"/>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r>
                <a:rPr lang="zh-CN" altLang="en-US" sz="3600">
                  <a:latin typeface="黑体" pitchFamily="49" charset="-122"/>
                  <a:ea typeface="黑体" pitchFamily="49" charset="-122"/>
                </a:rPr>
                <a:t>扩展名</a:t>
              </a:r>
            </a:p>
          </p:txBody>
        </p:sp>
        <p:sp>
          <p:nvSpPr>
            <p:cNvPr id="51213" name="Line 8"/>
            <p:cNvSpPr>
              <a:spLocks noChangeShapeType="1"/>
            </p:cNvSpPr>
            <p:nvPr/>
          </p:nvSpPr>
          <p:spPr bwMode="auto">
            <a:xfrm>
              <a:off x="3107" y="2614"/>
              <a:ext cx="499"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4" name="Line 9"/>
            <p:cNvSpPr>
              <a:spLocks noChangeShapeType="1"/>
            </p:cNvSpPr>
            <p:nvPr/>
          </p:nvSpPr>
          <p:spPr bwMode="auto">
            <a:xfrm>
              <a:off x="3334" y="2614"/>
              <a:ext cx="0" cy="362"/>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0"/>
          <p:cNvGrpSpPr>
            <a:grpSpLocks/>
          </p:cNvGrpSpPr>
          <p:nvPr/>
        </p:nvGrpSpPr>
        <p:grpSpPr bwMode="auto">
          <a:xfrm>
            <a:off x="4068763" y="3787775"/>
            <a:ext cx="1511300" cy="1225550"/>
            <a:chOff x="2109" y="2614"/>
            <a:chExt cx="907" cy="772"/>
          </a:xfrm>
        </p:grpSpPr>
        <p:sp>
          <p:nvSpPr>
            <p:cNvPr id="51209" name="Text Box 11"/>
            <p:cNvSpPr txBox="1">
              <a:spLocks noChangeArrowheads="1"/>
            </p:cNvSpPr>
            <p:nvPr/>
          </p:nvSpPr>
          <p:spPr bwMode="auto">
            <a:xfrm>
              <a:off x="2200" y="2976"/>
              <a:ext cx="700" cy="410"/>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algn="ctr" eaLnBrk="0" fontAlgn="base" hangingPunct="0">
                <a:spcBef>
                  <a:spcPct val="0"/>
                </a:spcBef>
                <a:spcAft>
                  <a:spcPct val="0"/>
                </a:spcAft>
                <a:defRPr>
                  <a:solidFill>
                    <a:schemeClr val="tx1"/>
                  </a:solidFill>
                  <a:latin typeface="Tahoma" pitchFamily="34" charset="0"/>
                  <a:ea typeface="宋体" charset="-122"/>
                </a:defRPr>
              </a:lvl6pPr>
              <a:lvl7pPr marL="2971800" indent="-228600" algn="ctr" eaLnBrk="0" fontAlgn="base" hangingPunct="0">
                <a:spcBef>
                  <a:spcPct val="0"/>
                </a:spcBef>
                <a:spcAft>
                  <a:spcPct val="0"/>
                </a:spcAft>
                <a:defRPr>
                  <a:solidFill>
                    <a:schemeClr val="tx1"/>
                  </a:solidFill>
                  <a:latin typeface="Tahoma" pitchFamily="34" charset="0"/>
                  <a:ea typeface="宋体" charset="-122"/>
                </a:defRPr>
              </a:lvl7pPr>
              <a:lvl8pPr marL="3429000" indent="-228600" algn="ctr" eaLnBrk="0" fontAlgn="base" hangingPunct="0">
                <a:spcBef>
                  <a:spcPct val="0"/>
                </a:spcBef>
                <a:spcAft>
                  <a:spcPct val="0"/>
                </a:spcAft>
                <a:defRPr>
                  <a:solidFill>
                    <a:schemeClr val="tx1"/>
                  </a:solidFill>
                  <a:latin typeface="Tahoma" pitchFamily="34" charset="0"/>
                  <a:ea typeface="宋体" charset="-122"/>
                </a:defRPr>
              </a:lvl8pPr>
              <a:lvl9pPr marL="3886200" indent="-228600" algn="ctr" eaLnBrk="0" fontAlgn="base" hangingPunct="0">
                <a:spcBef>
                  <a:spcPct val="0"/>
                </a:spcBef>
                <a:spcAft>
                  <a:spcPct val="0"/>
                </a:spcAft>
                <a:defRPr>
                  <a:solidFill>
                    <a:schemeClr val="tx1"/>
                  </a:solidFill>
                  <a:latin typeface="Tahoma" pitchFamily="34" charset="0"/>
                  <a:ea typeface="宋体" charset="-122"/>
                </a:defRPr>
              </a:lvl9pPr>
            </a:lstStyle>
            <a:p>
              <a:pPr eaLnBrk="1" hangingPunct="1"/>
              <a:r>
                <a:rPr lang="zh-CN" altLang="en-US" sz="3600">
                  <a:latin typeface="黑体" pitchFamily="49" charset="-122"/>
                  <a:ea typeface="黑体" pitchFamily="49" charset="-122"/>
                </a:rPr>
                <a:t>主名</a:t>
              </a:r>
            </a:p>
          </p:txBody>
        </p:sp>
        <p:sp>
          <p:nvSpPr>
            <p:cNvPr id="51210" name="Line 12"/>
            <p:cNvSpPr>
              <a:spLocks noChangeShapeType="1"/>
            </p:cNvSpPr>
            <p:nvPr/>
          </p:nvSpPr>
          <p:spPr bwMode="auto">
            <a:xfrm>
              <a:off x="2109" y="2614"/>
              <a:ext cx="907"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1" name="Line 13"/>
            <p:cNvSpPr>
              <a:spLocks noChangeShapeType="1"/>
            </p:cNvSpPr>
            <p:nvPr/>
          </p:nvSpPr>
          <p:spPr bwMode="auto">
            <a:xfrm>
              <a:off x="2562" y="2614"/>
              <a:ext cx="0" cy="362"/>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5215" name="Text Box 15"/>
          <p:cNvSpPr txBox="1">
            <a:spLocks noChangeArrowheads="1"/>
          </p:cNvSpPr>
          <p:nvPr/>
        </p:nvSpPr>
        <p:spPr bwMode="auto">
          <a:xfrm>
            <a:off x="4116388" y="3068638"/>
            <a:ext cx="2763837" cy="641350"/>
          </a:xfrm>
          <a:prstGeom prst="rect">
            <a:avLst/>
          </a:prstGeom>
          <a:noFill/>
          <a:ln>
            <a:noFill/>
          </a:ln>
          <a:effectLst/>
          <a:extLst/>
        </p:spPr>
        <p:txBody>
          <a:bodyPr>
            <a:spAutoFit/>
          </a:bodyPr>
          <a:lstStyle/>
          <a:p>
            <a:pPr>
              <a:defRPr/>
            </a:pPr>
            <a:r>
              <a:rPr lang="zh-CN" altLang="en-US" sz="3600" dirty="0">
                <a:effectLst>
                  <a:outerShdw blurRad="38100" dist="38100" dir="2700000" algn="tl">
                    <a:srgbClr val="C0C0C0"/>
                  </a:outerShdw>
                </a:effectLst>
                <a:latin typeface="黑体" pitchFamily="49" charset="-122"/>
                <a:ea typeface="黑体" pitchFamily="49" charset="-122"/>
              </a:rPr>
              <a:t>金字塔</a:t>
            </a:r>
            <a:r>
              <a:rPr lang="en-US" altLang="zh-CN" sz="3600" dirty="0">
                <a:solidFill>
                  <a:schemeClr val="hlink"/>
                </a:solidFill>
                <a:effectLst>
                  <a:outerShdw blurRad="38100" dist="38100" dir="2700000" algn="tl">
                    <a:srgbClr val="C0C0C0"/>
                  </a:outerShdw>
                </a:effectLst>
                <a:latin typeface="黑体" pitchFamily="49" charset="-122"/>
                <a:ea typeface="黑体" pitchFamily="49" charset="-122"/>
              </a:rPr>
              <a:t>.</a:t>
            </a:r>
            <a:r>
              <a:rPr lang="en-US" altLang="zh-CN" sz="3600" dirty="0">
                <a:effectLst>
                  <a:outerShdw blurRad="38100" dist="38100" dir="2700000" algn="tl">
                    <a:srgbClr val="C0C0C0"/>
                  </a:outerShdw>
                </a:effectLst>
                <a:latin typeface="黑体" pitchFamily="49" charset="-122"/>
                <a:ea typeface="黑体" pitchFamily="49" charset="-122"/>
              </a:rPr>
              <a:t>jpg</a:t>
            </a:r>
          </a:p>
        </p:txBody>
      </p:sp>
      <p:sp>
        <p:nvSpPr>
          <p:cNvPr id="435217" name="Text Box 17"/>
          <p:cNvSpPr txBox="1">
            <a:spLocks noChangeArrowheads="1"/>
          </p:cNvSpPr>
          <p:nvPr/>
        </p:nvSpPr>
        <p:spPr bwMode="auto">
          <a:xfrm>
            <a:off x="466725" y="1773238"/>
            <a:ext cx="8569325" cy="1066800"/>
          </a:xfrm>
          <a:prstGeom prst="rect">
            <a:avLst/>
          </a:prstGeom>
          <a:noFill/>
          <a:ln>
            <a:noFill/>
          </a:ln>
          <a:effectLs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3200" dirty="0" smtClean="0">
                <a:latin typeface="+mn-ea"/>
                <a:ea typeface="+mn-ea"/>
              </a:rPr>
              <a:t>文件的名称，通常由主名和扩展名组成，中间用“</a:t>
            </a:r>
            <a:r>
              <a:rPr lang="en-US" altLang="zh-CN" sz="3200" dirty="0" smtClean="0">
                <a:latin typeface="+mn-ea"/>
                <a:ea typeface="+mn-ea"/>
              </a:rPr>
              <a:t>.”</a:t>
            </a:r>
            <a:r>
              <a:rPr lang="zh-CN" altLang="en-US" sz="3200" dirty="0" smtClean="0">
                <a:latin typeface="+mn-ea"/>
                <a:ea typeface="+mn-ea"/>
              </a:rPr>
              <a:t>隔开。</a:t>
            </a:r>
          </a:p>
        </p:txBody>
      </p:sp>
    </p:spTree>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5217"/>
                                        </p:tgtEl>
                                        <p:attrNameLst>
                                          <p:attrName>style.visibility</p:attrName>
                                        </p:attrNameLst>
                                      </p:cBhvr>
                                      <p:to>
                                        <p:strVal val="visible"/>
                                      </p:to>
                                    </p:set>
                                    <p:animEffect transition="in" filter="slide(fromBottom)">
                                      <p:cBhvr>
                                        <p:cTn id="7" dur="500"/>
                                        <p:tgtEl>
                                          <p:spTgt spid="4352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05EF0207-661C-48EE-AA33-1BA1950205D9}" type="slidenum">
              <a:rPr lang="en-US" altLang="zh-CN" smtClean="0">
                <a:solidFill>
                  <a:schemeClr val="bg1"/>
                </a:solidFill>
              </a:rPr>
              <a:pPr eaLnBrk="1" hangingPunct="1">
                <a:defRPr/>
              </a:pPr>
              <a:t>64</a:t>
            </a:fld>
            <a:endParaRPr lang="en-US" altLang="zh-CN" smtClean="0">
              <a:solidFill>
                <a:schemeClr val="bg1"/>
              </a:solidFill>
            </a:endParaRPr>
          </a:p>
        </p:txBody>
      </p:sp>
      <p:graphicFrame>
        <p:nvGraphicFramePr>
          <p:cNvPr id="474114" name="Group 2"/>
          <p:cNvGraphicFramePr>
            <a:graphicFrameLocks noGrp="1"/>
          </p:cNvGraphicFramePr>
          <p:nvPr>
            <p:ph idx="1"/>
          </p:nvPr>
        </p:nvGraphicFramePr>
        <p:xfrm>
          <a:off x="0" y="260350"/>
          <a:ext cx="8893175" cy="639763"/>
        </p:xfrm>
        <a:graphic>
          <a:graphicData uri="http://schemas.openxmlformats.org/drawingml/2006/table">
            <a:tbl>
              <a:tblPr/>
              <a:tblGrid>
                <a:gridCol w="1482725"/>
                <a:gridCol w="1481138"/>
                <a:gridCol w="1482725"/>
                <a:gridCol w="1482725"/>
                <a:gridCol w="1481137"/>
                <a:gridCol w="1482725"/>
              </a:tblGrid>
              <a:tr h="639763">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图标</a:t>
                      </a:r>
                    </a:p>
                  </a:txBody>
                  <a:tcPr marT="45565" marB="45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扩展名</a:t>
                      </a:r>
                    </a:p>
                  </a:txBody>
                  <a:tcPr marT="45565" marB="45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包含的信息类型</a:t>
                      </a:r>
                    </a:p>
                  </a:txBody>
                  <a:tcPr marT="45565" marB="45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图标</a:t>
                      </a:r>
                    </a:p>
                  </a:txBody>
                  <a:tcPr marT="45565" marB="45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扩展名</a:t>
                      </a:r>
                    </a:p>
                  </a:txBody>
                  <a:tcPr marT="45565" marB="45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包含的信息类型</a:t>
                      </a:r>
                    </a:p>
                  </a:txBody>
                  <a:tcPr marT="45565" marB="45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224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31875"/>
            <a:ext cx="5762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4" name="Rectangle 19"/>
          <p:cNvSpPr>
            <a:spLocks noChangeArrowheads="1"/>
          </p:cNvSpPr>
          <p:nvPr/>
        </p:nvSpPr>
        <p:spPr bwMode="auto">
          <a:xfrm>
            <a:off x="1476375" y="1052513"/>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.htm /.html</a:t>
            </a:r>
          </a:p>
        </p:txBody>
      </p:sp>
      <p:sp>
        <p:nvSpPr>
          <p:cNvPr id="52245" name="Rectangle 20"/>
          <p:cNvSpPr>
            <a:spLocks noChangeArrowheads="1"/>
          </p:cNvSpPr>
          <p:nvPr/>
        </p:nvSpPr>
        <p:spPr bwMode="auto">
          <a:xfrm>
            <a:off x="2987675" y="1052513"/>
            <a:ext cx="1512888" cy="504825"/>
          </a:xfrm>
          <a:prstGeom prst="rect">
            <a:avLst/>
          </a:prstGeom>
          <a:solidFill>
            <a:schemeClr val="bg1"/>
          </a:solidFill>
          <a:ln w="3175">
            <a:solidFill>
              <a:schemeClr val="tx1"/>
            </a:solidFill>
            <a:miter lim="800000"/>
            <a:headEnd/>
            <a:tailEnd/>
          </a:ln>
        </p:spPr>
        <p:txBody>
          <a:bodyPr wrap="none" anchor="ctr"/>
          <a:lstStyle/>
          <a:p>
            <a:r>
              <a:rPr lang="zh-CN" altLang="en-US" b="1">
                <a:latin typeface="楷体_GB2312" pitchFamily="49" charset="-122"/>
                <a:ea typeface="楷体_GB2312" pitchFamily="49" charset="-122"/>
              </a:rPr>
              <a:t>网页文件</a:t>
            </a:r>
          </a:p>
        </p:txBody>
      </p:sp>
      <p:pic>
        <p:nvPicPr>
          <p:cNvPr id="52246"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81163"/>
            <a:ext cx="5080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7" name="Rectangle 22"/>
          <p:cNvSpPr>
            <a:spLocks noChangeArrowheads="1"/>
          </p:cNvSpPr>
          <p:nvPr/>
        </p:nvSpPr>
        <p:spPr bwMode="auto">
          <a:xfrm>
            <a:off x="1476375" y="1752600"/>
            <a:ext cx="1439863" cy="504825"/>
          </a:xfrm>
          <a:prstGeom prst="rect">
            <a:avLst/>
          </a:prstGeom>
          <a:solidFill>
            <a:schemeClr val="bg1"/>
          </a:solidFill>
          <a:ln w="3175">
            <a:solidFill>
              <a:schemeClr val="tx1"/>
            </a:solidFill>
            <a:miter lim="800000"/>
            <a:headEnd/>
            <a:tailEnd/>
          </a:ln>
        </p:spPr>
        <p:txBody>
          <a:bodyPr wrap="none" anchor="ctr"/>
          <a:lstStyle/>
          <a:p>
            <a:r>
              <a:rPr lang="en-US" altLang="zh-CN"/>
              <a:t>.jpg/.jpeg</a:t>
            </a:r>
          </a:p>
        </p:txBody>
      </p:sp>
      <p:sp>
        <p:nvSpPr>
          <p:cNvPr id="52248" name="Rectangle 23"/>
          <p:cNvSpPr>
            <a:spLocks noChangeArrowheads="1"/>
          </p:cNvSpPr>
          <p:nvPr/>
        </p:nvSpPr>
        <p:spPr bwMode="auto">
          <a:xfrm>
            <a:off x="1476375" y="3768725"/>
            <a:ext cx="1439863" cy="504825"/>
          </a:xfrm>
          <a:prstGeom prst="rect">
            <a:avLst/>
          </a:prstGeom>
          <a:solidFill>
            <a:schemeClr val="bg1"/>
          </a:solidFill>
          <a:ln w="3175">
            <a:solidFill>
              <a:schemeClr val="tx1"/>
            </a:solidFill>
            <a:miter lim="800000"/>
            <a:headEnd/>
            <a:tailEnd/>
          </a:ln>
        </p:spPr>
        <p:txBody>
          <a:bodyPr wrap="none" anchor="ctr"/>
          <a:lstStyle/>
          <a:p>
            <a:r>
              <a:rPr lang="en-US" altLang="zh-CN"/>
              <a:t>.rar /.zip</a:t>
            </a:r>
          </a:p>
        </p:txBody>
      </p:sp>
      <p:sp>
        <p:nvSpPr>
          <p:cNvPr id="52249" name="Rectangle 24"/>
          <p:cNvSpPr>
            <a:spLocks noChangeArrowheads="1"/>
          </p:cNvSpPr>
          <p:nvPr/>
        </p:nvSpPr>
        <p:spPr bwMode="auto">
          <a:xfrm>
            <a:off x="1476375" y="3048000"/>
            <a:ext cx="1439863" cy="504825"/>
          </a:xfrm>
          <a:prstGeom prst="rect">
            <a:avLst/>
          </a:prstGeom>
          <a:solidFill>
            <a:schemeClr val="bg1"/>
          </a:solidFill>
          <a:ln w="3175">
            <a:solidFill>
              <a:schemeClr val="tx1"/>
            </a:solidFill>
            <a:miter lim="800000"/>
            <a:headEnd/>
            <a:tailEnd/>
          </a:ln>
        </p:spPr>
        <p:txBody>
          <a:bodyPr wrap="none" anchor="ctr"/>
          <a:lstStyle/>
          <a:p>
            <a:r>
              <a:rPr lang="en-US" altLang="zh-CN"/>
              <a:t>.bmp</a:t>
            </a:r>
          </a:p>
        </p:txBody>
      </p:sp>
      <p:sp>
        <p:nvSpPr>
          <p:cNvPr id="52250" name="Rectangle 25"/>
          <p:cNvSpPr>
            <a:spLocks noChangeArrowheads="1"/>
          </p:cNvSpPr>
          <p:nvPr/>
        </p:nvSpPr>
        <p:spPr bwMode="auto">
          <a:xfrm>
            <a:off x="1476375" y="2400300"/>
            <a:ext cx="1439863" cy="504825"/>
          </a:xfrm>
          <a:prstGeom prst="rect">
            <a:avLst/>
          </a:prstGeom>
          <a:solidFill>
            <a:schemeClr val="bg1"/>
          </a:solidFill>
          <a:ln w="3175">
            <a:solidFill>
              <a:schemeClr val="tx1"/>
            </a:solidFill>
            <a:miter lim="800000"/>
            <a:headEnd/>
            <a:tailEnd/>
          </a:ln>
        </p:spPr>
        <p:txBody>
          <a:bodyPr wrap="none" anchor="ctr"/>
          <a:lstStyle/>
          <a:p>
            <a:r>
              <a:rPr lang="en-US" altLang="zh-CN"/>
              <a:t>.gif</a:t>
            </a:r>
          </a:p>
        </p:txBody>
      </p:sp>
      <p:sp>
        <p:nvSpPr>
          <p:cNvPr id="52251" name="Rectangle 26"/>
          <p:cNvSpPr>
            <a:spLocks noChangeArrowheads="1"/>
          </p:cNvSpPr>
          <p:nvPr/>
        </p:nvSpPr>
        <p:spPr bwMode="auto">
          <a:xfrm>
            <a:off x="5940425" y="1052513"/>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.txt</a:t>
            </a:r>
          </a:p>
        </p:txBody>
      </p:sp>
      <p:pic>
        <p:nvPicPr>
          <p:cNvPr id="52252"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700213"/>
            <a:ext cx="552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697288"/>
            <a:ext cx="5746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052513"/>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2328863"/>
            <a:ext cx="533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3068638"/>
            <a:ext cx="5905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5225" y="4518025"/>
            <a:ext cx="5334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2976563"/>
            <a:ext cx="5524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9" name="Rectangle 35"/>
          <p:cNvSpPr>
            <a:spLocks noChangeArrowheads="1"/>
          </p:cNvSpPr>
          <p:nvPr/>
        </p:nvSpPr>
        <p:spPr bwMode="auto">
          <a:xfrm>
            <a:off x="5940425" y="1752600"/>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.docx</a:t>
            </a:r>
          </a:p>
        </p:txBody>
      </p:sp>
      <p:sp>
        <p:nvSpPr>
          <p:cNvPr id="52260" name="Rectangle 36"/>
          <p:cNvSpPr>
            <a:spLocks noChangeArrowheads="1"/>
          </p:cNvSpPr>
          <p:nvPr/>
        </p:nvSpPr>
        <p:spPr bwMode="auto">
          <a:xfrm>
            <a:off x="5940425" y="2400300"/>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.xlsx</a:t>
            </a:r>
          </a:p>
        </p:txBody>
      </p:sp>
      <p:sp>
        <p:nvSpPr>
          <p:cNvPr id="52261" name="Rectangle 37"/>
          <p:cNvSpPr>
            <a:spLocks noChangeArrowheads="1"/>
          </p:cNvSpPr>
          <p:nvPr/>
        </p:nvSpPr>
        <p:spPr bwMode="auto">
          <a:xfrm>
            <a:off x="7451725" y="1752600"/>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字处理文档</a:t>
            </a:r>
          </a:p>
        </p:txBody>
      </p:sp>
      <p:sp>
        <p:nvSpPr>
          <p:cNvPr id="52262" name="Rectangle 38"/>
          <p:cNvSpPr>
            <a:spLocks noChangeArrowheads="1"/>
          </p:cNvSpPr>
          <p:nvPr/>
        </p:nvSpPr>
        <p:spPr bwMode="auto">
          <a:xfrm>
            <a:off x="7451725" y="2400300"/>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电子表格</a:t>
            </a:r>
          </a:p>
        </p:txBody>
      </p:sp>
      <p:sp>
        <p:nvSpPr>
          <p:cNvPr id="52263" name="Rectangle 39"/>
          <p:cNvSpPr>
            <a:spLocks noChangeArrowheads="1"/>
          </p:cNvSpPr>
          <p:nvPr/>
        </p:nvSpPr>
        <p:spPr bwMode="auto">
          <a:xfrm>
            <a:off x="7451725" y="1052513"/>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纯文本文档</a:t>
            </a:r>
          </a:p>
        </p:txBody>
      </p:sp>
      <p:sp>
        <p:nvSpPr>
          <p:cNvPr id="52264" name="Rectangle 40"/>
          <p:cNvSpPr>
            <a:spLocks noChangeArrowheads="1"/>
          </p:cNvSpPr>
          <p:nvPr/>
        </p:nvSpPr>
        <p:spPr bwMode="auto">
          <a:xfrm>
            <a:off x="2987675" y="5876925"/>
            <a:ext cx="1584325" cy="504825"/>
          </a:xfrm>
          <a:prstGeom prst="rect">
            <a:avLst/>
          </a:prstGeom>
          <a:solidFill>
            <a:schemeClr val="bg1"/>
          </a:solidFill>
          <a:ln w="3175">
            <a:solidFill>
              <a:srgbClr val="000000"/>
            </a:solidFill>
            <a:miter lim="800000"/>
            <a:headEnd/>
            <a:tailEnd/>
          </a:ln>
        </p:spPr>
        <p:txBody>
          <a:bodyPr wrap="none" anchor="ctr"/>
          <a:lstStyle/>
          <a:p>
            <a:r>
              <a:rPr lang="zh-CN" altLang="en-US" b="1"/>
              <a:t>数据库文件</a:t>
            </a:r>
          </a:p>
        </p:txBody>
      </p:sp>
      <p:sp>
        <p:nvSpPr>
          <p:cNvPr id="52265" name="Rectangle 41"/>
          <p:cNvSpPr>
            <a:spLocks noChangeArrowheads="1"/>
          </p:cNvSpPr>
          <p:nvPr/>
        </p:nvSpPr>
        <p:spPr bwMode="auto">
          <a:xfrm>
            <a:off x="1476375" y="5876925"/>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.dbf</a:t>
            </a:r>
          </a:p>
        </p:txBody>
      </p:sp>
      <p:sp>
        <p:nvSpPr>
          <p:cNvPr id="52266" name="Rectangle 42"/>
          <p:cNvSpPr>
            <a:spLocks noChangeArrowheads="1"/>
          </p:cNvSpPr>
          <p:nvPr/>
        </p:nvSpPr>
        <p:spPr bwMode="auto">
          <a:xfrm>
            <a:off x="1476375" y="4489450"/>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.exe</a:t>
            </a:r>
          </a:p>
        </p:txBody>
      </p:sp>
      <p:sp>
        <p:nvSpPr>
          <p:cNvPr id="52267" name="Rectangle 43"/>
          <p:cNvSpPr>
            <a:spLocks noChangeArrowheads="1"/>
          </p:cNvSpPr>
          <p:nvPr/>
        </p:nvSpPr>
        <p:spPr bwMode="auto">
          <a:xfrm>
            <a:off x="1476375" y="5157788"/>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.swf/.</a:t>
            </a:r>
            <a:r>
              <a:rPr lang="en-US" altLang="zh-CN" b="1"/>
              <a:t>flv</a:t>
            </a:r>
          </a:p>
        </p:txBody>
      </p:sp>
      <p:sp>
        <p:nvSpPr>
          <p:cNvPr id="52268" name="Rectangle 44"/>
          <p:cNvSpPr>
            <a:spLocks noChangeArrowheads="1"/>
          </p:cNvSpPr>
          <p:nvPr/>
        </p:nvSpPr>
        <p:spPr bwMode="auto">
          <a:xfrm>
            <a:off x="2987675" y="5156200"/>
            <a:ext cx="1584325" cy="504825"/>
          </a:xfrm>
          <a:prstGeom prst="rect">
            <a:avLst/>
          </a:prstGeom>
          <a:solidFill>
            <a:schemeClr val="bg1"/>
          </a:solidFill>
          <a:ln w="3175">
            <a:solidFill>
              <a:srgbClr val="000000"/>
            </a:solidFill>
            <a:miter lim="800000"/>
            <a:headEnd/>
            <a:tailEnd/>
          </a:ln>
        </p:spPr>
        <p:txBody>
          <a:bodyPr wrap="none" anchor="ctr"/>
          <a:lstStyle/>
          <a:p>
            <a:r>
              <a:rPr lang="en-US" altLang="zh-CN" b="1"/>
              <a:t>Flash</a:t>
            </a:r>
            <a:r>
              <a:rPr lang="zh-CN" altLang="en-US" b="1"/>
              <a:t>文件</a:t>
            </a:r>
          </a:p>
        </p:txBody>
      </p:sp>
      <p:sp>
        <p:nvSpPr>
          <p:cNvPr id="52269" name="Rectangle 45"/>
          <p:cNvSpPr>
            <a:spLocks noChangeArrowheads="1"/>
          </p:cNvSpPr>
          <p:nvPr/>
        </p:nvSpPr>
        <p:spPr bwMode="auto">
          <a:xfrm>
            <a:off x="2987675" y="4489450"/>
            <a:ext cx="1584325" cy="504825"/>
          </a:xfrm>
          <a:prstGeom prst="rect">
            <a:avLst/>
          </a:prstGeom>
          <a:solidFill>
            <a:schemeClr val="bg1"/>
          </a:solidFill>
          <a:ln w="3175">
            <a:solidFill>
              <a:srgbClr val="000000"/>
            </a:solidFill>
            <a:miter lim="800000"/>
            <a:headEnd/>
            <a:tailEnd/>
          </a:ln>
        </p:spPr>
        <p:txBody>
          <a:bodyPr wrap="none" anchor="ctr"/>
          <a:lstStyle/>
          <a:p>
            <a:r>
              <a:rPr lang="zh-CN" altLang="en-US" b="1"/>
              <a:t>可执行文件</a:t>
            </a:r>
          </a:p>
        </p:txBody>
      </p:sp>
      <p:sp>
        <p:nvSpPr>
          <p:cNvPr id="52270" name="Rectangle 46"/>
          <p:cNvSpPr>
            <a:spLocks noChangeArrowheads="1"/>
          </p:cNvSpPr>
          <p:nvPr/>
        </p:nvSpPr>
        <p:spPr bwMode="auto">
          <a:xfrm>
            <a:off x="2987675" y="3768725"/>
            <a:ext cx="1584325" cy="504825"/>
          </a:xfrm>
          <a:prstGeom prst="rect">
            <a:avLst/>
          </a:prstGeom>
          <a:solidFill>
            <a:schemeClr val="bg1"/>
          </a:solidFill>
          <a:ln w="3175">
            <a:solidFill>
              <a:srgbClr val="000000"/>
            </a:solidFill>
            <a:miter lim="800000"/>
            <a:headEnd/>
            <a:tailEnd/>
          </a:ln>
        </p:spPr>
        <p:txBody>
          <a:bodyPr wrap="none" anchor="ctr"/>
          <a:lstStyle/>
          <a:p>
            <a:r>
              <a:rPr lang="zh-CN" altLang="en-US" b="1"/>
              <a:t>压缩文件</a:t>
            </a:r>
          </a:p>
        </p:txBody>
      </p:sp>
      <p:sp>
        <p:nvSpPr>
          <p:cNvPr id="52271" name="Rectangle 47"/>
          <p:cNvSpPr>
            <a:spLocks noChangeArrowheads="1"/>
          </p:cNvSpPr>
          <p:nvPr/>
        </p:nvSpPr>
        <p:spPr bwMode="auto">
          <a:xfrm>
            <a:off x="2987675" y="3048000"/>
            <a:ext cx="1584325" cy="504825"/>
          </a:xfrm>
          <a:prstGeom prst="rect">
            <a:avLst/>
          </a:prstGeom>
          <a:solidFill>
            <a:schemeClr val="bg1"/>
          </a:solidFill>
          <a:ln w="3175">
            <a:solidFill>
              <a:srgbClr val="000000"/>
            </a:solidFill>
            <a:miter lim="800000"/>
            <a:headEnd/>
            <a:tailEnd/>
          </a:ln>
        </p:spPr>
        <p:txBody>
          <a:bodyPr wrap="none" anchor="ctr"/>
          <a:lstStyle/>
          <a:p>
            <a:r>
              <a:rPr lang="zh-CN" altLang="en-US" b="1"/>
              <a:t>位图文件</a:t>
            </a:r>
          </a:p>
        </p:txBody>
      </p:sp>
      <p:sp>
        <p:nvSpPr>
          <p:cNvPr id="52272" name="Rectangle 48"/>
          <p:cNvSpPr>
            <a:spLocks noChangeArrowheads="1"/>
          </p:cNvSpPr>
          <p:nvPr/>
        </p:nvSpPr>
        <p:spPr bwMode="auto">
          <a:xfrm>
            <a:off x="2987675" y="2400300"/>
            <a:ext cx="1584325" cy="504825"/>
          </a:xfrm>
          <a:prstGeom prst="rect">
            <a:avLst/>
          </a:prstGeom>
          <a:solidFill>
            <a:schemeClr val="bg1"/>
          </a:solidFill>
          <a:ln w="3175">
            <a:solidFill>
              <a:srgbClr val="000000"/>
            </a:solidFill>
            <a:miter lim="800000"/>
            <a:headEnd/>
            <a:tailEnd/>
          </a:ln>
        </p:spPr>
        <p:txBody>
          <a:bodyPr wrap="none" anchor="ctr"/>
          <a:lstStyle/>
          <a:p>
            <a:r>
              <a:rPr lang="zh-CN" altLang="en-US" b="1"/>
              <a:t>动态图像</a:t>
            </a:r>
          </a:p>
        </p:txBody>
      </p:sp>
      <p:sp>
        <p:nvSpPr>
          <p:cNvPr id="52273" name="Rectangle 49"/>
          <p:cNvSpPr>
            <a:spLocks noChangeArrowheads="1"/>
          </p:cNvSpPr>
          <p:nvPr/>
        </p:nvSpPr>
        <p:spPr bwMode="auto">
          <a:xfrm>
            <a:off x="2987675" y="1752600"/>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静态图像</a:t>
            </a:r>
          </a:p>
        </p:txBody>
      </p:sp>
      <p:sp>
        <p:nvSpPr>
          <p:cNvPr id="52274" name="Rectangle 50"/>
          <p:cNvSpPr>
            <a:spLocks noChangeArrowheads="1"/>
          </p:cNvSpPr>
          <p:nvPr/>
        </p:nvSpPr>
        <p:spPr bwMode="auto">
          <a:xfrm>
            <a:off x="7451725" y="4489450"/>
            <a:ext cx="1584325" cy="504825"/>
          </a:xfrm>
          <a:prstGeom prst="rect">
            <a:avLst/>
          </a:prstGeom>
          <a:solidFill>
            <a:schemeClr val="bg1"/>
          </a:solidFill>
          <a:ln w="3175">
            <a:solidFill>
              <a:srgbClr val="000000"/>
            </a:solidFill>
            <a:miter lim="800000"/>
            <a:headEnd/>
            <a:tailEnd/>
          </a:ln>
        </p:spPr>
        <p:txBody>
          <a:bodyPr wrap="none" anchor="ctr"/>
          <a:lstStyle/>
          <a:p>
            <a:r>
              <a:rPr lang="zh-CN" altLang="en-US" b="1"/>
              <a:t>音频文件</a:t>
            </a:r>
          </a:p>
        </p:txBody>
      </p:sp>
      <p:sp>
        <p:nvSpPr>
          <p:cNvPr id="52275" name="Rectangle 51"/>
          <p:cNvSpPr>
            <a:spLocks noChangeArrowheads="1"/>
          </p:cNvSpPr>
          <p:nvPr/>
        </p:nvSpPr>
        <p:spPr bwMode="auto">
          <a:xfrm>
            <a:off x="5940425" y="4489450"/>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.mp3</a:t>
            </a:r>
          </a:p>
        </p:txBody>
      </p:sp>
      <p:sp>
        <p:nvSpPr>
          <p:cNvPr id="52276" name="Rectangle 52"/>
          <p:cNvSpPr>
            <a:spLocks noChangeArrowheads="1"/>
          </p:cNvSpPr>
          <p:nvPr/>
        </p:nvSpPr>
        <p:spPr bwMode="auto">
          <a:xfrm>
            <a:off x="7451725" y="3768725"/>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音频文件</a:t>
            </a:r>
          </a:p>
        </p:txBody>
      </p:sp>
      <p:sp>
        <p:nvSpPr>
          <p:cNvPr id="52277" name="Rectangle 53"/>
          <p:cNvSpPr>
            <a:spLocks noChangeArrowheads="1"/>
          </p:cNvSpPr>
          <p:nvPr/>
        </p:nvSpPr>
        <p:spPr bwMode="auto">
          <a:xfrm>
            <a:off x="5940425" y="3768725"/>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.wav</a:t>
            </a:r>
          </a:p>
        </p:txBody>
      </p:sp>
      <p:sp>
        <p:nvSpPr>
          <p:cNvPr id="52278" name="Rectangle 54"/>
          <p:cNvSpPr>
            <a:spLocks noChangeArrowheads="1"/>
          </p:cNvSpPr>
          <p:nvPr/>
        </p:nvSpPr>
        <p:spPr bwMode="auto">
          <a:xfrm>
            <a:off x="7451725" y="3048000"/>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演示文稿</a:t>
            </a:r>
          </a:p>
        </p:txBody>
      </p:sp>
      <p:sp>
        <p:nvSpPr>
          <p:cNvPr id="52279" name="Rectangle 55"/>
          <p:cNvSpPr>
            <a:spLocks noChangeArrowheads="1"/>
          </p:cNvSpPr>
          <p:nvPr/>
        </p:nvSpPr>
        <p:spPr bwMode="auto">
          <a:xfrm>
            <a:off x="5940425" y="3048000"/>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.pptx</a:t>
            </a:r>
          </a:p>
        </p:txBody>
      </p:sp>
      <p:sp>
        <p:nvSpPr>
          <p:cNvPr id="52280" name="Rectangle 56"/>
          <p:cNvSpPr>
            <a:spLocks noChangeArrowheads="1"/>
          </p:cNvSpPr>
          <p:nvPr/>
        </p:nvSpPr>
        <p:spPr bwMode="auto">
          <a:xfrm>
            <a:off x="7451725" y="5208588"/>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视频文件</a:t>
            </a:r>
          </a:p>
        </p:txBody>
      </p:sp>
      <p:sp>
        <p:nvSpPr>
          <p:cNvPr id="52281" name="Rectangle 57"/>
          <p:cNvSpPr>
            <a:spLocks noChangeArrowheads="1"/>
          </p:cNvSpPr>
          <p:nvPr/>
        </p:nvSpPr>
        <p:spPr bwMode="auto">
          <a:xfrm>
            <a:off x="5940425" y="5929313"/>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.mp4</a:t>
            </a:r>
          </a:p>
        </p:txBody>
      </p:sp>
      <p:sp>
        <p:nvSpPr>
          <p:cNvPr id="52282" name="Rectangle 58"/>
          <p:cNvSpPr>
            <a:spLocks noChangeArrowheads="1"/>
          </p:cNvSpPr>
          <p:nvPr/>
        </p:nvSpPr>
        <p:spPr bwMode="auto">
          <a:xfrm>
            <a:off x="7451725" y="5927725"/>
            <a:ext cx="1512888" cy="504825"/>
          </a:xfrm>
          <a:prstGeom prst="rect">
            <a:avLst/>
          </a:prstGeom>
          <a:solidFill>
            <a:schemeClr val="bg1"/>
          </a:solidFill>
          <a:ln w="3175">
            <a:solidFill>
              <a:srgbClr val="000000"/>
            </a:solidFill>
            <a:miter lim="800000"/>
            <a:headEnd/>
            <a:tailEnd/>
          </a:ln>
        </p:spPr>
        <p:txBody>
          <a:bodyPr wrap="none" anchor="ctr"/>
          <a:lstStyle/>
          <a:p>
            <a:r>
              <a:rPr lang="zh-CN" altLang="en-US" b="1"/>
              <a:t>视频文件</a:t>
            </a:r>
          </a:p>
        </p:txBody>
      </p:sp>
      <p:sp>
        <p:nvSpPr>
          <p:cNvPr id="52283" name="Rectangle 59"/>
          <p:cNvSpPr>
            <a:spLocks noChangeArrowheads="1"/>
          </p:cNvSpPr>
          <p:nvPr/>
        </p:nvSpPr>
        <p:spPr bwMode="auto">
          <a:xfrm>
            <a:off x="5940425" y="5208588"/>
            <a:ext cx="1439863" cy="504825"/>
          </a:xfrm>
          <a:prstGeom prst="rect">
            <a:avLst/>
          </a:prstGeom>
          <a:solidFill>
            <a:schemeClr val="bg1"/>
          </a:solidFill>
          <a:ln w="3175">
            <a:solidFill>
              <a:srgbClr val="000000"/>
            </a:solidFill>
            <a:miter lim="800000"/>
            <a:headEnd/>
            <a:tailEnd/>
          </a:ln>
        </p:spPr>
        <p:txBody>
          <a:bodyPr wrap="none" anchor="ctr"/>
          <a:lstStyle/>
          <a:p>
            <a:r>
              <a:rPr lang="en-US" altLang="zh-CN"/>
              <a:t>.rmvb /.rm</a:t>
            </a:r>
          </a:p>
        </p:txBody>
      </p:sp>
      <p:pic>
        <p:nvPicPr>
          <p:cNvPr id="52284" name="Picture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3768725"/>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85" name="Picture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288" y="4416425"/>
            <a:ext cx="619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86" name="Picture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213" y="5084763"/>
            <a:ext cx="6477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87" name="Picture 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50" y="5949950"/>
            <a:ext cx="4857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4176" name="Picture 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9338" y="2349500"/>
            <a:ext cx="6048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89" name="Picture 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2363" y="5157788"/>
            <a:ext cx="6477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90" name="Picture 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088" y="5876925"/>
            <a:ext cx="5032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91" name="Picture 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50" y="5013325"/>
            <a:ext cx="5715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474176"/>
                                        </p:tgtEl>
                                        <p:attrNameLst>
                                          <p:attrName>style.visibility</p:attrName>
                                        </p:attrNameLst>
                                      </p:cBhvr>
                                      <p:to>
                                        <p:strVal val="visible"/>
                                      </p:to>
                                    </p:set>
                                    <p:anim to="" calcmode="lin" valueType="num">
                                      <p:cBhvr>
                                        <p:cTn id="7" dur="1" fill="hold"/>
                                        <p:tgtEl>
                                          <p:spTgt spid="47417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pPr eaLnBrk="1" hangingPunct="1">
              <a:defRPr/>
            </a:pPr>
            <a:endParaRPr lang="zh-CN" altLang="en-US" dirty="0" smtClean="0"/>
          </a:p>
        </p:txBody>
      </p:sp>
      <p:sp>
        <p:nvSpPr>
          <p:cNvPr id="54275" name="内容占位符 2"/>
          <p:cNvSpPr>
            <a:spLocks noGrp="1"/>
          </p:cNvSpPr>
          <p:nvPr>
            <p:ph idx="1"/>
          </p:nvPr>
        </p:nvSpPr>
        <p:spPr>
          <a:xfrm>
            <a:off x="250825" y="1844675"/>
            <a:ext cx="8704263" cy="4392613"/>
          </a:xfrm>
        </p:spPr>
        <p:txBody>
          <a:bodyPr/>
          <a:lstStyle/>
          <a:p>
            <a:pPr marL="0" indent="0" eaLnBrk="1" hangingPunct="1">
              <a:buFont typeface="Wingdings" pitchFamily="2" charset="2"/>
              <a:buNone/>
              <a:defRPr/>
            </a:pPr>
            <a:r>
              <a:rPr lang="zh-CN" altLang="en-US" dirty="0" smtClean="0"/>
              <a:t>其他一些文件的扩展名：</a:t>
            </a:r>
            <a:endParaRPr lang="en-US" altLang="zh-CN" dirty="0" smtClean="0"/>
          </a:p>
          <a:p>
            <a:pPr eaLnBrk="1" hangingPunct="1">
              <a:defRPr/>
            </a:pPr>
            <a:r>
              <a:rPr lang="en-US" altLang="zh-CN" sz="2400" dirty="0"/>
              <a:t>.exe----</a:t>
            </a:r>
            <a:r>
              <a:rPr lang="zh-CN" altLang="zh-CN" sz="2400" dirty="0" smtClean="0"/>
              <a:t>表示</a:t>
            </a:r>
            <a:r>
              <a:rPr lang="zh-CN" altLang="en-US" sz="2400" dirty="0"/>
              <a:t>可执行程序</a:t>
            </a:r>
            <a:r>
              <a:rPr lang="zh-CN" altLang="zh-CN" sz="2400" dirty="0" smtClean="0"/>
              <a:t>，</a:t>
            </a:r>
            <a:r>
              <a:rPr lang="zh-CN" altLang="zh-CN" sz="2400" dirty="0"/>
              <a:t>可直接双击运行，多数</a:t>
            </a:r>
            <a:r>
              <a:rPr lang="zh-CN" altLang="zh-CN" sz="2400" dirty="0" smtClean="0"/>
              <a:t>是</a:t>
            </a:r>
            <a:r>
              <a:rPr lang="en-US" altLang="zh-CN" sz="2400" dirty="0" smtClean="0"/>
              <a:t>windows</a:t>
            </a:r>
            <a:r>
              <a:rPr lang="zh-CN" altLang="zh-CN" sz="2400" dirty="0"/>
              <a:t>环境下运行的，也有部分是在</a:t>
            </a:r>
            <a:r>
              <a:rPr lang="en-US" altLang="zh-CN" sz="2400" dirty="0"/>
              <a:t>dos</a:t>
            </a:r>
            <a:r>
              <a:rPr lang="zh-CN" altLang="zh-CN" sz="2400" dirty="0"/>
              <a:t>环境下运行的；  </a:t>
            </a:r>
          </a:p>
          <a:p>
            <a:pPr eaLnBrk="1" hangingPunct="1">
              <a:defRPr/>
            </a:pPr>
            <a:r>
              <a:rPr lang="en-US" altLang="zh-CN" sz="2400" dirty="0" smtClean="0"/>
              <a:t>.</a:t>
            </a:r>
            <a:r>
              <a:rPr lang="en-US" altLang="zh-CN" sz="2400" dirty="0"/>
              <a:t>bat----</a:t>
            </a:r>
            <a:r>
              <a:rPr lang="zh-CN" altLang="zh-CN" sz="2400" dirty="0"/>
              <a:t>表示批处理程序，执行后会自动运行一系列命令或程序； </a:t>
            </a:r>
          </a:p>
          <a:p>
            <a:pPr eaLnBrk="1" hangingPunct="1">
              <a:defRPr/>
            </a:pPr>
            <a:r>
              <a:rPr lang="en-US" altLang="zh-CN" sz="2400" dirty="0" smtClean="0"/>
              <a:t> </a:t>
            </a:r>
            <a:r>
              <a:rPr lang="en-US" altLang="zh-CN" sz="2400" dirty="0"/>
              <a:t>.</a:t>
            </a:r>
            <a:r>
              <a:rPr lang="en-US" altLang="zh-CN" sz="2400" dirty="0" err="1"/>
              <a:t>rar</a:t>
            </a:r>
            <a:r>
              <a:rPr lang="en-US" altLang="zh-CN" sz="2400" dirty="0"/>
              <a:t>----</a:t>
            </a:r>
            <a:r>
              <a:rPr lang="zh-CN" altLang="zh-CN" sz="2400" dirty="0"/>
              <a:t>表示压缩包文件，通过</a:t>
            </a:r>
            <a:r>
              <a:rPr lang="en-US" altLang="zh-CN" sz="2400" dirty="0" err="1"/>
              <a:t>winrar</a:t>
            </a:r>
            <a:r>
              <a:rPr lang="zh-CN" altLang="zh-CN" sz="2400" dirty="0"/>
              <a:t>压缩和解压缩；</a:t>
            </a:r>
          </a:p>
          <a:p>
            <a:pPr eaLnBrk="1" hangingPunct="1">
              <a:defRPr/>
            </a:pPr>
            <a:r>
              <a:rPr lang="en-US" altLang="zh-CN" sz="2400" dirty="0" smtClean="0"/>
              <a:t>.</a:t>
            </a:r>
            <a:r>
              <a:rPr lang="en-US" altLang="zh-CN" sz="2400" dirty="0" err="1" smtClean="0"/>
              <a:t>htm</a:t>
            </a:r>
            <a:r>
              <a:rPr lang="en-US" altLang="zh-CN" sz="2400" dirty="0"/>
              <a:t>/</a:t>
            </a:r>
            <a:r>
              <a:rPr lang="en-US" altLang="zh-CN" sz="2400" dirty="0" smtClean="0"/>
              <a:t>.html-</a:t>
            </a:r>
            <a:r>
              <a:rPr lang="en-US" altLang="zh-CN" sz="2400" dirty="0"/>
              <a:t>---</a:t>
            </a:r>
            <a:r>
              <a:rPr lang="zh-CN" altLang="zh-CN" sz="2400" dirty="0"/>
              <a:t>表示</a:t>
            </a:r>
            <a:r>
              <a:rPr lang="en-US" altLang="zh-CN" sz="2400" dirty="0"/>
              <a:t>web</a:t>
            </a:r>
            <a:r>
              <a:rPr lang="zh-CN" altLang="zh-CN" sz="2400" dirty="0"/>
              <a:t>网页文件，通过浏览器可以访问和浏览；</a:t>
            </a:r>
          </a:p>
          <a:p>
            <a:pPr marL="0" indent="0" eaLnBrk="1" hangingPunct="1">
              <a:buFont typeface="Wingdings" pitchFamily="2" charset="2"/>
              <a:buNone/>
              <a:defRPr/>
            </a:pPr>
            <a:r>
              <a:rPr lang="en-US" altLang="zh-CN" sz="2400" dirty="0" smtClean="0"/>
              <a:t>     .</a:t>
            </a:r>
            <a:r>
              <a:rPr lang="en-US" altLang="zh-CN" sz="2400" dirty="0" err="1"/>
              <a:t>dll</a:t>
            </a:r>
            <a:r>
              <a:rPr lang="en-US" altLang="zh-CN" sz="2400" dirty="0"/>
              <a:t>----</a:t>
            </a:r>
            <a:r>
              <a:rPr lang="zh-CN" altLang="zh-CN" sz="2400" dirty="0"/>
              <a:t>共享链接库文件，是软件程序运行所必须的文件；</a:t>
            </a:r>
          </a:p>
          <a:p>
            <a:pPr eaLnBrk="1" hangingPunct="1">
              <a:defRPr/>
            </a:pPr>
            <a:r>
              <a:rPr lang="en-US" altLang="zh-CN" sz="2400" dirty="0" smtClean="0"/>
              <a:t>.</a:t>
            </a:r>
            <a:r>
              <a:rPr lang="en-US" altLang="zh-CN" sz="2400" dirty="0" err="1"/>
              <a:t>ico</a:t>
            </a:r>
            <a:r>
              <a:rPr lang="en-US" altLang="zh-CN" sz="2400" dirty="0"/>
              <a:t>----</a:t>
            </a:r>
            <a:r>
              <a:rPr lang="zh-CN" altLang="zh-CN" sz="2400" dirty="0"/>
              <a:t>图标文件，一般都是象素很小的图标；</a:t>
            </a:r>
          </a:p>
          <a:p>
            <a:pPr marL="0" indent="0" eaLnBrk="1" hangingPunct="1">
              <a:buFont typeface="Wingdings" pitchFamily="2" charset="2"/>
              <a:buNone/>
              <a:defRPr/>
            </a:pPr>
            <a:endParaRPr lang="en-US" altLang="zh-CN" sz="2000" dirty="0" smtClean="0"/>
          </a:p>
          <a:p>
            <a:pPr marL="0" indent="0" eaLnBrk="1" hangingPunct="1">
              <a:buFont typeface="Wingdings" pitchFamily="2" charset="2"/>
              <a:buNone/>
              <a:defRPr/>
            </a:pPr>
            <a:endParaRPr lang="en-US" altLang="zh-CN" dirty="0" smtClean="0"/>
          </a:p>
        </p:txBody>
      </p:sp>
      <p:sp>
        <p:nvSpPr>
          <p:cNvPr id="53252"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CD746286-24E6-4D30-84B3-2254AC7A5184}" type="slidenum">
              <a:rPr lang="en-US" altLang="zh-CN" smtClean="0">
                <a:solidFill>
                  <a:schemeClr val="bg1"/>
                </a:solidFill>
              </a:rPr>
              <a:pPr eaLnBrk="1" hangingPunct="1">
                <a:defRPr/>
              </a:pPr>
              <a:t>65</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54275" name="内容占位符 2"/>
          <p:cNvSpPr>
            <a:spLocks noGrp="1"/>
          </p:cNvSpPr>
          <p:nvPr>
            <p:ph idx="1"/>
          </p:nvPr>
        </p:nvSpPr>
        <p:spPr/>
        <p:txBody>
          <a:bodyPr/>
          <a:lstStyle/>
          <a:p>
            <a:r>
              <a:rPr lang="en-US" altLang="zh-CN" smtClean="0"/>
              <a:t>jigoushezhi.html</a:t>
            </a:r>
            <a:endParaRPr lang="zh-CN" altLang="en-US" smtClean="0"/>
          </a:p>
        </p:txBody>
      </p:sp>
      <p:sp>
        <p:nvSpPr>
          <p:cNvPr id="4" name="日期占位符 3"/>
          <p:cNvSpPr>
            <a:spLocks noGrp="1"/>
          </p:cNvSpPr>
          <p:nvPr>
            <p:ph type="dt" sz="quarter" idx="10"/>
          </p:nvPr>
        </p:nvSpPr>
        <p:spPr/>
        <p:txBody>
          <a:bodyPr/>
          <a:lstStyle/>
          <a:p>
            <a:pPr>
              <a:defRPr/>
            </a:pPr>
            <a:fld id="{19AA9B37-40A0-4373-8086-13906EE7B752}"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9F79F946-A86C-41E5-B394-B63CF158FBA1}" type="slidenum">
              <a:rPr lang="en-US" altLang="zh-CN" smtClean="0"/>
              <a:pPr>
                <a:defRPr/>
              </a:pPr>
              <a:t>66</a:t>
            </a:fld>
            <a:endParaRPr lang="en-US" altLang="zh-CN"/>
          </a:p>
        </p:txBody>
      </p:sp>
    </p:spTree>
  </p:cSld>
  <p:clrMapOvr>
    <a:masterClrMapping/>
  </p:clrMapOvr>
  <p:transition spd="med">
    <p:check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eaLnBrk="1" hangingPunct="1">
              <a:defRPr/>
            </a:pPr>
            <a:endParaRPr lang="zh-CN" altLang="en-US" smtClean="0"/>
          </a:p>
        </p:txBody>
      </p:sp>
      <p:sp>
        <p:nvSpPr>
          <p:cNvPr id="55299" name="内容占位符 2"/>
          <p:cNvSpPr>
            <a:spLocks noGrp="1"/>
          </p:cNvSpPr>
          <p:nvPr>
            <p:ph idx="1"/>
          </p:nvPr>
        </p:nvSpPr>
        <p:spPr/>
        <p:txBody>
          <a:bodyPr/>
          <a:lstStyle/>
          <a:p>
            <a:pPr marL="0" indent="0" eaLnBrk="1" hangingPunct="1">
              <a:buFont typeface="Wingdings" pitchFamily="2" charset="2"/>
              <a:buNone/>
            </a:pPr>
            <a:r>
              <a:rPr lang="zh-CN" altLang="en-US" smtClean="0">
                <a:solidFill>
                  <a:srgbClr val="FF0000"/>
                </a:solidFill>
              </a:rPr>
              <a:t>扩展名的隐藏</a:t>
            </a:r>
            <a:r>
              <a:rPr lang="en-US" altLang="zh-CN" smtClean="0">
                <a:solidFill>
                  <a:srgbClr val="FF0000"/>
                </a:solidFill>
              </a:rPr>
              <a:t>/</a:t>
            </a:r>
            <a:r>
              <a:rPr lang="zh-CN" altLang="en-US" smtClean="0">
                <a:solidFill>
                  <a:srgbClr val="FF0000"/>
                </a:solidFill>
              </a:rPr>
              <a:t>显示</a:t>
            </a:r>
            <a:endParaRPr lang="en-US" altLang="zh-CN" smtClean="0">
              <a:solidFill>
                <a:srgbClr val="FF0000"/>
              </a:solidFill>
            </a:endParaRPr>
          </a:p>
          <a:p>
            <a:pPr marL="0" indent="0" eaLnBrk="1" hangingPunct="1">
              <a:buFont typeface="Wingdings" pitchFamily="2" charset="2"/>
              <a:buNone/>
            </a:pPr>
            <a:r>
              <a:rPr lang="zh-CN" altLang="en-US" smtClean="0"/>
              <a:t>“计算机”</a:t>
            </a:r>
            <a:r>
              <a:rPr lang="en-US" altLang="zh-CN" smtClean="0">
                <a:sym typeface="Wingdings" pitchFamily="2" charset="2"/>
              </a:rPr>
              <a:t></a:t>
            </a:r>
            <a:r>
              <a:rPr lang="zh-CN" altLang="en-US" smtClean="0"/>
              <a:t>“工具”</a:t>
            </a:r>
            <a:r>
              <a:rPr lang="en-US" altLang="zh-CN" smtClean="0">
                <a:sym typeface="Wingdings" pitchFamily="2" charset="2"/>
              </a:rPr>
              <a:t></a:t>
            </a:r>
            <a:r>
              <a:rPr lang="zh-CN" altLang="en-US" smtClean="0"/>
              <a:t>“文件夹选项”</a:t>
            </a:r>
            <a:r>
              <a:rPr lang="en-US" altLang="zh-CN" smtClean="0">
                <a:sym typeface="Wingdings" pitchFamily="2" charset="2"/>
              </a:rPr>
              <a:t></a:t>
            </a:r>
            <a:r>
              <a:rPr lang="zh-CN" altLang="en-US" smtClean="0"/>
              <a:t>“查看”</a:t>
            </a:r>
            <a:endParaRPr lang="en-US" altLang="zh-CN" smtClean="0"/>
          </a:p>
          <a:p>
            <a:pPr marL="0" indent="0" eaLnBrk="1" hangingPunct="1">
              <a:buFont typeface="Wingdings" pitchFamily="2" charset="2"/>
              <a:buNone/>
            </a:pPr>
            <a:r>
              <a:rPr lang="zh-CN" altLang="en-US" smtClean="0"/>
              <a:t>选中“隐藏已知文件类型的扩展名”，点击“确定”。</a:t>
            </a:r>
          </a:p>
        </p:txBody>
      </p:sp>
      <p:sp>
        <p:nvSpPr>
          <p:cNvPr id="54276"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5C0A4927-A396-42D2-9440-EB3BDAFF29B3}" type="slidenum">
              <a:rPr lang="en-US" altLang="zh-CN" smtClean="0">
                <a:solidFill>
                  <a:schemeClr val="bg1"/>
                </a:solidFill>
              </a:rPr>
              <a:pPr eaLnBrk="1" hangingPunct="1">
                <a:defRPr/>
              </a:pPr>
              <a:t>67</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eaLnBrk="1" hangingPunct="1">
              <a:defRPr/>
            </a:pPr>
            <a:endParaRPr lang="zh-CN" altLang="en-US" smtClean="0"/>
          </a:p>
        </p:txBody>
      </p:sp>
      <p:sp>
        <p:nvSpPr>
          <p:cNvPr id="56323" name="内容占位符 2"/>
          <p:cNvSpPr>
            <a:spLocks noGrp="1"/>
          </p:cNvSpPr>
          <p:nvPr>
            <p:ph idx="1"/>
          </p:nvPr>
        </p:nvSpPr>
        <p:spPr/>
        <p:txBody>
          <a:bodyPr/>
          <a:lstStyle/>
          <a:p>
            <a:pPr eaLnBrk="1" hangingPunct="1"/>
            <a:endParaRPr lang="zh-CN" altLang="en-US" smtClean="0"/>
          </a:p>
        </p:txBody>
      </p:sp>
      <p:sp>
        <p:nvSpPr>
          <p:cNvPr id="5530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72208236-881B-4157-B00E-5EF8464E3E09}" type="slidenum">
              <a:rPr lang="en-US" altLang="zh-CN" smtClean="0">
                <a:solidFill>
                  <a:schemeClr val="bg1"/>
                </a:solidFill>
              </a:rPr>
              <a:pPr eaLnBrk="1" hangingPunct="1">
                <a:defRPr/>
              </a:pPr>
              <a:t>68</a:t>
            </a:fld>
            <a:endParaRPr lang="en-US" altLang="zh-CN" smtClean="0">
              <a:solidFill>
                <a:schemeClr val="bg1"/>
              </a:solidFill>
            </a:endParaRPr>
          </a:p>
        </p:txBody>
      </p:sp>
      <p:pic>
        <p:nvPicPr>
          <p:cNvPr id="563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989138"/>
            <a:ext cx="37719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defRPr/>
            </a:pPr>
            <a:r>
              <a:rPr lang="zh-CN" altLang="en-US" dirty="0" smtClean="0">
                <a:solidFill>
                  <a:srgbClr val="002060"/>
                </a:solidFill>
                <a:latin typeface="华文隶书" pitchFamily="2" charset="-122"/>
                <a:ea typeface="华文隶书" pitchFamily="2" charset="-122"/>
              </a:rPr>
              <a:t>文件及文件夹命名规则</a:t>
            </a:r>
          </a:p>
        </p:txBody>
      </p:sp>
      <p:sp>
        <p:nvSpPr>
          <p:cNvPr id="57347" name="表格占位符 2"/>
          <p:cNvSpPr>
            <a:spLocks noGrp="1" noTextEdit="1"/>
          </p:cNvSpPr>
          <p:nvPr>
            <p:ph type="tbl" idx="1"/>
          </p:nvPr>
        </p:nvSpPr>
        <p:spPr>
          <a:xfrm>
            <a:off x="917575" y="1600200"/>
            <a:ext cx="7769225" cy="4486275"/>
          </a:xfrm>
        </p:spPr>
      </p:sp>
      <p:sp>
        <p:nvSpPr>
          <p:cNvPr id="60420" name="灯片编号占位符 3"/>
          <p:cNvSpPr>
            <a:spLocks noGrp="1"/>
          </p:cNvSpPr>
          <p:nvPr>
            <p:ph type="sldNum" sz="quarter" idx="12"/>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7AF55997-0325-48FD-B66B-B1753DD62638}" type="slidenum">
              <a:rPr lang="en-US" altLang="zh-CN" smtClean="0">
                <a:solidFill>
                  <a:schemeClr val="bg1"/>
                </a:solidFill>
              </a:rPr>
              <a:pPr eaLnBrk="1" hangingPunct="1">
                <a:defRPr/>
              </a:pPr>
              <a:t>69</a:t>
            </a:fld>
            <a:endParaRPr lang="en-US" altLang="zh-CN" smtClean="0">
              <a:solidFill>
                <a:schemeClr val="bg1"/>
              </a:solidFill>
            </a:endParaRPr>
          </a:p>
        </p:txBody>
      </p:sp>
      <p:sp>
        <p:nvSpPr>
          <p:cNvPr id="62469" name="矩形 4"/>
          <p:cNvSpPr>
            <a:spLocks noChangeArrowheads="1"/>
          </p:cNvSpPr>
          <p:nvPr/>
        </p:nvSpPr>
        <p:spPr bwMode="auto">
          <a:xfrm>
            <a:off x="1368425" y="2205038"/>
            <a:ext cx="7019925" cy="3046412"/>
          </a:xfrm>
          <a:prstGeom prst="rect">
            <a:avLst/>
          </a:prstGeom>
          <a:noFill/>
          <a:ln>
            <a:noFill/>
          </a:ln>
          <a:extLst/>
        </p:spPr>
        <p:txBody>
          <a:bodyPr>
            <a:spAutoFit/>
          </a:bodyPr>
          <a:lstStyle/>
          <a:p>
            <a:pPr algn="l">
              <a:defRPr/>
            </a:pPr>
            <a:r>
              <a:rPr lang="zh-CN" altLang="en-US" sz="2800" dirty="0">
                <a:latin typeface="+mn-ea"/>
                <a:ea typeface="+mn-ea"/>
              </a:rPr>
              <a:t>① 文件名或文件夹名可以由</a:t>
            </a:r>
            <a:r>
              <a:rPr lang="en-US" altLang="zh-CN" sz="2800" dirty="0">
                <a:latin typeface="+mn-ea"/>
                <a:ea typeface="+mn-ea"/>
              </a:rPr>
              <a:t>1</a:t>
            </a:r>
            <a:r>
              <a:rPr lang="zh-CN" altLang="en-US" sz="2800" dirty="0">
                <a:latin typeface="+mn-ea"/>
                <a:ea typeface="+mn-ea"/>
              </a:rPr>
              <a:t>～</a:t>
            </a:r>
            <a:r>
              <a:rPr lang="en-US" altLang="zh-CN" sz="2800" dirty="0">
                <a:latin typeface="+mn-ea"/>
                <a:ea typeface="+mn-ea"/>
              </a:rPr>
              <a:t>256</a:t>
            </a:r>
            <a:r>
              <a:rPr lang="zh-CN" altLang="en-US" sz="2800" dirty="0">
                <a:latin typeface="+mn-ea"/>
                <a:ea typeface="+mn-ea"/>
              </a:rPr>
              <a:t>个西文字符或</a:t>
            </a:r>
            <a:r>
              <a:rPr lang="en-US" altLang="zh-CN" sz="2800" dirty="0">
                <a:latin typeface="+mn-ea"/>
                <a:ea typeface="+mn-ea"/>
              </a:rPr>
              <a:t>128</a:t>
            </a:r>
            <a:r>
              <a:rPr lang="zh-CN" altLang="en-US" sz="2800" dirty="0">
                <a:latin typeface="+mn-ea"/>
                <a:ea typeface="+mn-ea"/>
              </a:rPr>
              <a:t>个汉字（包括空格）组成，不能多于</a:t>
            </a:r>
            <a:r>
              <a:rPr lang="en-US" altLang="zh-CN" sz="2800" dirty="0">
                <a:latin typeface="+mn-ea"/>
                <a:ea typeface="+mn-ea"/>
              </a:rPr>
              <a:t>256</a:t>
            </a:r>
            <a:r>
              <a:rPr lang="zh-CN" altLang="en-US" sz="2800" dirty="0">
                <a:latin typeface="+mn-ea"/>
                <a:ea typeface="+mn-ea"/>
              </a:rPr>
              <a:t>个字符。</a:t>
            </a:r>
            <a:br>
              <a:rPr lang="zh-CN" altLang="en-US" sz="2800" dirty="0">
                <a:latin typeface="+mn-ea"/>
                <a:ea typeface="+mn-ea"/>
              </a:rPr>
            </a:br>
            <a:r>
              <a:rPr lang="zh-CN" altLang="en-US" sz="2800" dirty="0">
                <a:latin typeface="+mn-ea"/>
                <a:ea typeface="+mn-ea"/>
              </a:rPr>
              <a:t>② 文件名和文件夹名可以由字母、数字、汉字或</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&amp;</a:t>
            </a:r>
            <a:r>
              <a:rPr lang="zh-CN" altLang="en-US" sz="2800" dirty="0">
                <a:latin typeface="+mn-ea"/>
                <a:ea typeface="+mn-ea"/>
              </a:rPr>
              <a:t>、</a:t>
            </a:r>
            <a:r>
              <a:rPr lang="en-US" altLang="zh-CN" sz="2800" dirty="0">
                <a:latin typeface="+mn-ea"/>
                <a:ea typeface="+mn-ea"/>
              </a:rPr>
              <a:t>( )</a:t>
            </a:r>
            <a:r>
              <a:rPr lang="zh-CN" altLang="en-US" sz="2800" dirty="0">
                <a:latin typeface="+mn-ea"/>
                <a:ea typeface="+mn-ea"/>
              </a:rPr>
              <a:t>、</a:t>
            </a:r>
            <a:r>
              <a:rPr lang="en-US" altLang="zh-CN" sz="2800" dirty="0">
                <a:latin typeface="+mn-ea"/>
                <a:ea typeface="+mn-ea"/>
              </a:rPr>
              <a:t>_</a:t>
            </a:r>
            <a:r>
              <a:rPr lang="zh-CN" altLang="en-US" sz="2800" dirty="0">
                <a:latin typeface="+mn-ea"/>
                <a:ea typeface="+mn-ea"/>
              </a:rPr>
              <a:t>、</a:t>
            </a:r>
            <a:r>
              <a:rPr lang="en-US" altLang="zh-CN" sz="2800" dirty="0">
                <a:latin typeface="+mn-ea"/>
                <a:ea typeface="+mn-ea"/>
              </a:rPr>
              <a:t>-</a:t>
            </a:r>
            <a:r>
              <a:rPr lang="zh-CN" altLang="en-US" sz="2800" dirty="0">
                <a:latin typeface="+mn-ea"/>
                <a:ea typeface="+mn-ea"/>
              </a:rPr>
              <a:t>、</a:t>
            </a:r>
            <a:r>
              <a:rPr lang="en-US" altLang="zh-CN" sz="2800" dirty="0">
                <a:latin typeface="+mn-ea"/>
                <a:ea typeface="+mn-ea"/>
              </a:rPr>
              <a:t>{}</a:t>
            </a:r>
            <a:r>
              <a:rPr lang="zh-CN" altLang="en-US" sz="2800" dirty="0">
                <a:latin typeface="+mn-ea"/>
                <a:ea typeface="+mn-ea"/>
              </a:rPr>
              <a:t>、’等组合而成；</a:t>
            </a:r>
            <a:r>
              <a:rPr lang="zh-CN" altLang="en-US" sz="2400" dirty="0">
                <a:ea typeface="宋体" pitchFamily="2" charset="-122"/>
              </a:rPr>
              <a:t/>
            </a:r>
            <a:br>
              <a:rPr lang="zh-CN" altLang="en-US" sz="2400" dirty="0">
                <a:ea typeface="宋体" pitchFamily="2" charset="-122"/>
              </a:rPr>
            </a:br>
            <a:endParaRPr lang="zh-CN" altLang="en-US" sz="2400" dirty="0">
              <a:ea typeface="宋体" pitchFamily="2" charset="-122"/>
            </a:endParaRPr>
          </a:p>
        </p:txBody>
      </p:sp>
    </p:spTree>
  </p:cSld>
  <p:clrMapOvr>
    <a:masterClrMapping/>
  </p:clrMapOvr>
  <p:transition spd="med">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 NT 3.1</a:t>
            </a:r>
            <a:endParaRPr lang="zh-CN" altLang="en-US" dirty="0"/>
          </a:p>
        </p:txBody>
      </p:sp>
      <p:sp>
        <p:nvSpPr>
          <p:cNvPr id="3" name="内容占位符 2"/>
          <p:cNvSpPr>
            <a:spLocks noGrp="1"/>
          </p:cNvSpPr>
          <p:nvPr>
            <p:ph sz="half" idx="1"/>
          </p:nvPr>
        </p:nvSpPr>
        <p:spPr/>
        <p:txBody>
          <a:bodyPr/>
          <a:lstStyle/>
          <a:p>
            <a:r>
              <a:rPr lang="en-US" altLang="zh-CN" dirty="0"/>
              <a:t>1993</a:t>
            </a:r>
            <a:r>
              <a:rPr lang="zh-CN" altLang="en-US" dirty="0"/>
              <a:t>年</a:t>
            </a:r>
            <a:r>
              <a:rPr lang="en-US" altLang="zh-CN" dirty="0"/>
              <a:t>Windows NT 3.1</a:t>
            </a:r>
            <a:r>
              <a:rPr lang="zh-CN" altLang="en-US" dirty="0"/>
              <a:t>发布，这个产品是基于</a:t>
            </a:r>
            <a:r>
              <a:rPr lang="en-US" altLang="zh-CN" dirty="0"/>
              <a:t>OS/2 NT</a:t>
            </a:r>
            <a:r>
              <a:rPr lang="zh-CN" altLang="en-US" dirty="0"/>
              <a:t>的基 础编制的，由微软和</a:t>
            </a:r>
            <a:r>
              <a:rPr lang="en-US" altLang="zh-CN" dirty="0"/>
              <a:t>IBM</a:t>
            </a:r>
            <a:r>
              <a:rPr lang="zh-CN" altLang="en-US" dirty="0"/>
              <a:t>联合研制。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64088" y="2204864"/>
            <a:ext cx="3267075" cy="260985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7</a:t>
            </a:fld>
            <a:endParaRPr lang="en-US" altLang="zh-CN"/>
          </a:p>
        </p:txBody>
      </p:sp>
    </p:spTree>
    <p:extLst>
      <p:ext uri="{BB962C8B-B14F-4D97-AF65-F5344CB8AC3E}">
        <p14:creationId xmlns:p14="http://schemas.microsoft.com/office/powerpoint/2010/main" val="2622004917"/>
      </p:ext>
    </p:extLst>
  </p:cSld>
  <p:clrMapOvr>
    <a:masterClrMapping/>
  </p:clrMapOvr>
  <p:transition spd="med">
    <p:check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pPr>
              <a:defRPr/>
            </a:pPr>
            <a:endParaRPr lang="zh-CN" altLang="en-US"/>
          </a:p>
        </p:txBody>
      </p:sp>
      <p:sp>
        <p:nvSpPr>
          <p:cNvPr id="58371" name="内容占位符 8"/>
          <p:cNvSpPr>
            <a:spLocks noGrp="1"/>
          </p:cNvSpPr>
          <p:nvPr>
            <p:ph idx="1"/>
          </p:nvPr>
        </p:nvSpPr>
        <p:spPr/>
        <p:txBody>
          <a:bodyPr/>
          <a:lstStyle/>
          <a:p>
            <a:pPr>
              <a:lnSpc>
                <a:spcPct val="130000"/>
              </a:lnSpc>
            </a:pPr>
            <a:r>
              <a:rPr lang="zh-CN" altLang="en-US" sz="2800" smtClean="0"/>
              <a:t/>
            </a:r>
            <a:br>
              <a:rPr lang="zh-CN" altLang="en-US" sz="2800" smtClean="0"/>
            </a:br>
            <a:r>
              <a:rPr lang="zh-CN" altLang="en-US" sz="2800" smtClean="0"/>
              <a:t>③ 可以有空格，可以有多于一个的圆点；</a:t>
            </a:r>
            <a:br>
              <a:rPr lang="zh-CN" altLang="en-US" sz="2800" smtClean="0"/>
            </a:br>
            <a:r>
              <a:rPr lang="zh-CN" altLang="en-US" sz="2800" smtClean="0"/>
              <a:t>④ 文件名或文件夹名中不能出现以下字符：</a:t>
            </a:r>
            <a:r>
              <a:rPr lang="en-US" altLang="zh-CN" sz="2800" smtClean="0"/>
              <a:t>\</a:t>
            </a:r>
            <a:r>
              <a:rPr lang="zh-CN" altLang="en-US" sz="2800" smtClean="0"/>
              <a:t>、</a:t>
            </a:r>
            <a:r>
              <a:rPr lang="en-US" altLang="zh-CN" sz="2800" smtClean="0"/>
              <a:t>/</a:t>
            </a:r>
            <a:r>
              <a:rPr lang="zh-CN" altLang="en-US" sz="2800" smtClean="0"/>
              <a:t>、</a:t>
            </a:r>
            <a:r>
              <a:rPr lang="en-US" altLang="zh-CN" sz="2800" smtClean="0"/>
              <a:t>:</a:t>
            </a:r>
            <a:r>
              <a:rPr lang="zh-CN" altLang="en-US" sz="2800" smtClean="0"/>
              <a:t>、*、</a:t>
            </a:r>
            <a:r>
              <a:rPr lang="en-US" altLang="zh-CN" sz="2800" smtClean="0"/>
              <a:t>?</a:t>
            </a:r>
            <a:r>
              <a:rPr lang="zh-CN" altLang="en-US" sz="2800" smtClean="0"/>
              <a:t>、</a:t>
            </a:r>
            <a:r>
              <a:rPr lang="en-US" altLang="zh-CN" sz="2800" smtClean="0"/>
              <a:t>“</a:t>
            </a:r>
            <a:r>
              <a:rPr lang="zh-CN" altLang="en-US" sz="2800" smtClean="0"/>
              <a:t>、</a:t>
            </a:r>
            <a:r>
              <a:rPr lang="en-US" altLang="zh-CN" sz="2800" smtClean="0"/>
              <a:t>&lt;</a:t>
            </a:r>
            <a:r>
              <a:rPr lang="zh-CN" altLang="en-US" sz="2800" smtClean="0"/>
              <a:t>、</a:t>
            </a:r>
            <a:r>
              <a:rPr lang="en-US" altLang="zh-CN" sz="2800" smtClean="0"/>
              <a:t>&gt;</a:t>
            </a:r>
            <a:r>
              <a:rPr lang="zh-CN" altLang="en-US" sz="2800" smtClean="0"/>
              <a:t>、</a:t>
            </a:r>
            <a:r>
              <a:rPr lang="en-US" altLang="zh-CN" sz="2800" smtClean="0"/>
              <a:t>| </a:t>
            </a:r>
            <a:r>
              <a:rPr lang="zh-CN" altLang="en-US" sz="2800" smtClean="0"/>
              <a:t>；</a:t>
            </a:r>
            <a:br>
              <a:rPr lang="zh-CN" altLang="en-US" sz="2800" smtClean="0"/>
            </a:br>
            <a:r>
              <a:rPr lang="zh-CN" altLang="en-US" sz="2800" smtClean="0"/>
              <a:t> ⑤  不区分英文字母大小写。</a:t>
            </a:r>
          </a:p>
          <a:p>
            <a:endParaRPr lang="zh-CN" altLang="en-US" smtClean="0"/>
          </a:p>
        </p:txBody>
      </p:sp>
      <p:sp>
        <p:nvSpPr>
          <p:cNvPr id="4" name="日期占位符 3"/>
          <p:cNvSpPr>
            <a:spLocks noGrp="1"/>
          </p:cNvSpPr>
          <p:nvPr>
            <p:ph type="dt" sz="quarter" idx="10"/>
          </p:nvPr>
        </p:nvSpPr>
        <p:spPr/>
        <p:txBody>
          <a:bodyPr/>
          <a:lstStyle/>
          <a:p>
            <a:pPr>
              <a:defRPr/>
            </a:pPr>
            <a:endParaRPr lang="en-US" altLang="zh-CN"/>
          </a:p>
        </p:txBody>
      </p:sp>
      <p:sp>
        <p:nvSpPr>
          <p:cNvPr id="6" name="灯片编号占位符 5"/>
          <p:cNvSpPr>
            <a:spLocks noGrp="1"/>
          </p:cNvSpPr>
          <p:nvPr>
            <p:ph type="sldNum" sz="quarter" idx="11"/>
          </p:nvPr>
        </p:nvSpPr>
        <p:spPr/>
        <p:txBody>
          <a:bodyPr/>
          <a:lstStyle/>
          <a:p>
            <a:pPr>
              <a:defRPr/>
            </a:pPr>
            <a:fld id="{18133030-33AB-4429-A41D-8E9A571118FD}" type="slidenum">
              <a:rPr lang="en-US" altLang="zh-CN" smtClean="0"/>
              <a:pPr>
                <a:defRPr/>
              </a:pPr>
              <a:t>70</a:t>
            </a:fld>
            <a:endParaRPr lang="en-US" altLang="zh-CN"/>
          </a:p>
        </p:txBody>
      </p:sp>
    </p:spTree>
  </p:cSld>
  <p:clrMapOvr>
    <a:masterClrMapping/>
  </p:clrMapOvr>
  <p:transition spd="med">
    <p:checke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6325A9FF-4F35-424B-845E-3745894A7B3F}" type="slidenum">
              <a:rPr lang="en-US" altLang="zh-CN" smtClean="0">
                <a:solidFill>
                  <a:schemeClr val="bg1"/>
                </a:solidFill>
              </a:rPr>
              <a:pPr eaLnBrk="1" hangingPunct="1">
                <a:defRPr/>
              </a:pPr>
              <a:t>71</a:t>
            </a:fld>
            <a:endParaRPr lang="en-US" altLang="zh-CN" smtClean="0">
              <a:solidFill>
                <a:schemeClr val="bg1"/>
              </a:solidFill>
            </a:endParaRPr>
          </a:p>
        </p:txBody>
      </p:sp>
      <p:sp>
        <p:nvSpPr>
          <p:cNvPr id="61443" name="AutoShape 2"/>
          <p:cNvSpPr>
            <a:spLocks noGrp="1" noChangeArrowheads="1"/>
          </p:cNvSpPr>
          <p:nvPr>
            <p:ph type="title"/>
          </p:nvPr>
        </p:nvSpPr>
        <p:spPr/>
        <p:txBody>
          <a:bodyPr/>
          <a:lstStyle/>
          <a:p>
            <a:pPr eaLnBrk="1" hangingPunct="1">
              <a:defRPr/>
            </a:pPr>
            <a:r>
              <a:rPr lang="zh-CN" altLang="en-US" dirty="0" smtClean="0">
                <a:solidFill>
                  <a:srgbClr val="002060"/>
                </a:solidFill>
                <a:latin typeface="华文隶书" pitchFamily="2" charset="-122"/>
                <a:ea typeface="华文隶书" pitchFamily="2" charset="-122"/>
              </a:rPr>
              <a:t>文件存储位置</a:t>
            </a:r>
            <a:endParaRPr lang="zh-CN" altLang="en-US" sz="2000" dirty="0" smtClean="0">
              <a:solidFill>
                <a:srgbClr val="002060"/>
              </a:solidFill>
              <a:latin typeface="华文隶书" pitchFamily="2" charset="-122"/>
              <a:ea typeface="华文隶书" pitchFamily="2" charset="-122"/>
            </a:endParaRPr>
          </a:p>
        </p:txBody>
      </p:sp>
      <p:sp>
        <p:nvSpPr>
          <p:cNvPr id="475140" name="Text Box 4"/>
          <p:cNvSpPr txBox="1">
            <a:spLocks noChangeArrowheads="1"/>
          </p:cNvSpPr>
          <p:nvPr/>
        </p:nvSpPr>
        <p:spPr bwMode="auto">
          <a:xfrm>
            <a:off x="755650" y="2205038"/>
            <a:ext cx="8172450" cy="1938337"/>
          </a:xfrm>
          <a:prstGeom prst="rect">
            <a:avLst/>
          </a:prstGeom>
          <a:noFill/>
          <a:ln>
            <a:noFill/>
          </a:ln>
          <a:effectLs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Tahoma" pitchFamily="34" charset="0"/>
                <a:ea typeface="宋体" pitchFamily="2" charset="-122"/>
              </a:defRPr>
            </a:lvl9pPr>
          </a:lstStyle>
          <a:p>
            <a:pPr algn="l" eaLnBrk="1" hangingPunct="1">
              <a:defRPr/>
            </a:pPr>
            <a:r>
              <a:rPr lang="en-US" altLang="zh-CN" sz="2400" dirty="0" smtClean="0">
                <a:solidFill>
                  <a:srgbClr val="002060"/>
                </a:solidFill>
                <a:latin typeface="+mn-ea"/>
                <a:ea typeface="+mn-ea"/>
              </a:rPr>
              <a:t>URL</a:t>
            </a:r>
            <a:r>
              <a:rPr lang="zh-CN" altLang="en-US" sz="2400" dirty="0" smtClean="0">
                <a:solidFill>
                  <a:srgbClr val="002060"/>
                </a:solidFill>
                <a:latin typeface="+mn-ea"/>
                <a:ea typeface="+mn-ea"/>
              </a:rPr>
              <a:t>（</a:t>
            </a:r>
            <a:r>
              <a:rPr lang="en-US" altLang="zh-CN" sz="2400" dirty="0" smtClean="0">
                <a:solidFill>
                  <a:srgbClr val="002060"/>
                </a:solidFill>
                <a:latin typeface="+mn-ea"/>
                <a:ea typeface="+mn-ea"/>
              </a:rPr>
              <a:t>Uniform Resource Locator </a:t>
            </a:r>
            <a:r>
              <a:rPr lang="zh-CN" altLang="en-US" sz="2400" dirty="0" smtClean="0">
                <a:solidFill>
                  <a:srgbClr val="002060"/>
                </a:solidFill>
                <a:latin typeface="+mn-ea"/>
                <a:ea typeface="+mn-ea"/>
              </a:rPr>
              <a:t>）路径（</a:t>
            </a:r>
            <a:r>
              <a:rPr lang="en-US" altLang="zh-CN" sz="2400" dirty="0" smtClean="0">
                <a:solidFill>
                  <a:srgbClr val="002060"/>
                </a:solidFill>
                <a:latin typeface="+mn-ea"/>
                <a:ea typeface="+mn-ea"/>
              </a:rPr>
              <a:t>Internet</a:t>
            </a:r>
            <a:r>
              <a:rPr lang="zh-CN" altLang="en-US" sz="2400" dirty="0" smtClean="0">
                <a:solidFill>
                  <a:srgbClr val="002060"/>
                </a:solidFill>
                <a:latin typeface="+mn-ea"/>
                <a:ea typeface="+mn-ea"/>
              </a:rPr>
              <a:t>上）</a:t>
            </a:r>
            <a:endParaRPr lang="en-US" altLang="zh-CN" sz="2400" dirty="0" smtClean="0">
              <a:solidFill>
                <a:srgbClr val="002060"/>
              </a:solidFill>
              <a:latin typeface="+mn-ea"/>
              <a:ea typeface="+mn-ea"/>
            </a:endParaRPr>
          </a:p>
          <a:p>
            <a:pPr algn="l" eaLnBrk="1" hangingPunct="1">
              <a:defRPr/>
            </a:pPr>
            <a:r>
              <a:rPr lang="zh-CN" altLang="en-US" sz="2400" dirty="0" smtClean="0">
                <a:solidFill>
                  <a:srgbClr val="002060"/>
                </a:solidFill>
                <a:latin typeface="+mn-ea"/>
                <a:ea typeface="+mn-ea"/>
              </a:rPr>
              <a:t>例如：</a:t>
            </a:r>
            <a:r>
              <a:rPr lang="en-US" altLang="zh-CN" sz="2400" dirty="0" smtClean="0">
                <a:latin typeface="+mn-ea"/>
                <a:ea typeface="+mn-ea"/>
                <a:hlinkClick r:id="rId2"/>
              </a:rPr>
              <a:t>http://news.ifeng.com/mainland/special/lushandizhen/content3/detail_2013_04/21/24467977_0.html</a:t>
            </a:r>
            <a:endParaRPr lang="en-US" altLang="zh-CN" sz="2400" dirty="0" smtClean="0">
              <a:latin typeface="+mn-ea"/>
              <a:ea typeface="+mn-ea"/>
            </a:endParaRPr>
          </a:p>
          <a:p>
            <a:pPr algn="l" eaLnBrk="1" hangingPunct="1">
              <a:defRPr/>
            </a:pPr>
            <a:r>
              <a:rPr lang="en-US" altLang="zh-CN" sz="2400" dirty="0">
                <a:latin typeface="+mn-ea"/>
                <a:ea typeface="+mn-ea"/>
              </a:rPr>
              <a:t>file:///e:/12-30</a:t>
            </a:r>
            <a:r>
              <a:rPr lang="zh-CN" altLang="en-US" sz="2400" dirty="0">
                <a:latin typeface="+mn-ea"/>
                <a:ea typeface="+mn-ea"/>
              </a:rPr>
              <a:t>孙鑫视屏</a:t>
            </a:r>
            <a:r>
              <a:rPr lang="en-US" altLang="zh-CN" sz="2400" dirty="0">
                <a:latin typeface="+mn-ea"/>
                <a:ea typeface="+mn-ea"/>
              </a:rPr>
              <a:t>/123.mp4</a:t>
            </a:r>
            <a:endParaRPr lang="en-US" altLang="zh-CN" sz="2400" dirty="0" smtClean="0">
              <a:latin typeface="+mn-ea"/>
              <a:ea typeface="+mn-ea"/>
            </a:endParaRPr>
          </a:p>
        </p:txBody>
      </p:sp>
      <p:sp>
        <p:nvSpPr>
          <p:cNvPr id="475141" name="Text Box 5"/>
          <p:cNvSpPr txBox="1">
            <a:spLocks noChangeArrowheads="1"/>
          </p:cNvSpPr>
          <p:nvPr/>
        </p:nvSpPr>
        <p:spPr bwMode="auto">
          <a:xfrm>
            <a:off x="715963" y="3933825"/>
            <a:ext cx="6192837" cy="1200150"/>
          </a:xfrm>
          <a:prstGeom prst="rect">
            <a:avLst/>
          </a:prstGeom>
          <a:noFill/>
          <a:ln>
            <a:noFill/>
          </a:ln>
          <a:effectLs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Tahoma" pitchFamily="34" charset="0"/>
                <a:ea typeface="宋体" pitchFamily="2" charset="-122"/>
              </a:defRPr>
            </a:lvl9pPr>
          </a:lstStyle>
          <a:p>
            <a:pPr algn="l" eaLnBrk="1" hangingPunct="1">
              <a:defRPr/>
            </a:pPr>
            <a:r>
              <a:rPr lang="zh-CN" altLang="en-US" sz="2400" dirty="0" smtClean="0">
                <a:solidFill>
                  <a:srgbClr val="002060"/>
                </a:solidFill>
                <a:latin typeface="+mn-ea"/>
                <a:ea typeface="+mn-ea"/>
              </a:rPr>
              <a:t>本机路径</a:t>
            </a:r>
            <a:r>
              <a:rPr lang="en-US" altLang="zh-CN" sz="2400" dirty="0" smtClean="0">
                <a:solidFill>
                  <a:srgbClr val="002060"/>
                </a:solidFill>
                <a:latin typeface="+mn-ea"/>
                <a:ea typeface="+mn-ea"/>
              </a:rPr>
              <a:t>(</a:t>
            </a:r>
            <a:r>
              <a:rPr lang="zh-CN" altLang="en-US" sz="2400" dirty="0" smtClean="0">
                <a:solidFill>
                  <a:srgbClr val="002060"/>
                </a:solidFill>
                <a:latin typeface="+mn-ea"/>
                <a:ea typeface="+mn-ea"/>
              </a:rPr>
              <a:t>本地主机上</a:t>
            </a:r>
            <a:r>
              <a:rPr lang="en-US" altLang="zh-CN" sz="2400" dirty="0" smtClean="0">
                <a:solidFill>
                  <a:srgbClr val="002060"/>
                </a:solidFill>
                <a:latin typeface="+mn-ea"/>
                <a:ea typeface="+mn-ea"/>
              </a:rPr>
              <a:t>)</a:t>
            </a:r>
            <a:endParaRPr lang="zh-CN" altLang="en-US" sz="2400" dirty="0" smtClean="0">
              <a:solidFill>
                <a:srgbClr val="002060"/>
              </a:solidFill>
              <a:latin typeface="+mn-ea"/>
              <a:ea typeface="+mn-ea"/>
            </a:endParaRPr>
          </a:p>
          <a:p>
            <a:pPr algn="l" eaLnBrk="1" hangingPunct="1">
              <a:defRPr/>
            </a:pPr>
            <a:r>
              <a:rPr lang="zh-CN" altLang="en-US" sz="2400" dirty="0" smtClean="0">
                <a:solidFill>
                  <a:srgbClr val="002060"/>
                </a:solidFill>
                <a:latin typeface="+mn-ea"/>
                <a:ea typeface="+mn-ea"/>
              </a:rPr>
              <a:t>例如：</a:t>
            </a:r>
            <a:endParaRPr lang="en-US" altLang="zh-CN" sz="2400" dirty="0" smtClean="0">
              <a:solidFill>
                <a:srgbClr val="002060"/>
              </a:solidFill>
              <a:latin typeface="+mn-ea"/>
              <a:ea typeface="+mn-ea"/>
            </a:endParaRPr>
          </a:p>
          <a:p>
            <a:pPr algn="l" eaLnBrk="1" hangingPunct="1">
              <a:defRPr/>
            </a:pPr>
            <a:r>
              <a:rPr lang="en-US" altLang="zh-CN" sz="2400" dirty="0" smtClean="0">
                <a:latin typeface="+mn-ea"/>
                <a:ea typeface="+mn-ea"/>
              </a:rPr>
              <a:t>D:\music\</a:t>
            </a:r>
            <a:r>
              <a:rPr lang="zh-CN" altLang="en-US" sz="2400" dirty="0" smtClean="0">
                <a:latin typeface="+mn-ea"/>
                <a:ea typeface="+mn-ea"/>
              </a:rPr>
              <a:t>菊花台</a:t>
            </a:r>
            <a:r>
              <a:rPr lang="en-US" altLang="zh-CN" sz="2400" smtClean="0">
                <a:latin typeface="+mn-ea"/>
                <a:ea typeface="+mn-ea"/>
              </a:rPr>
              <a:t>.mp3 </a:t>
            </a:r>
            <a:endParaRPr lang="en-US" altLang="zh-CN" sz="2400" dirty="0" smtClean="0">
              <a:latin typeface="+mn-ea"/>
              <a:ea typeface="+mn-ea"/>
            </a:endParaRPr>
          </a:p>
        </p:txBody>
      </p:sp>
      <p:sp>
        <p:nvSpPr>
          <p:cNvPr id="475142" name="Text Box 6"/>
          <p:cNvSpPr txBox="1">
            <a:spLocks noChangeArrowheads="1"/>
          </p:cNvSpPr>
          <p:nvPr/>
        </p:nvSpPr>
        <p:spPr bwMode="auto">
          <a:xfrm>
            <a:off x="839788" y="5084763"/>
            <a:ext cx="7908925" cy="1938337"/>
          </a:xfrm>
          <a:prstGeom prst="rect">
            <a:avLst/>
          </a:prstGeom>
          <a:noFill/>
          <a:ln>
            <a:noFill/>
          </a:ln>
          <a:effectLs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Tahoma" pitchFamily="34" charset="0"/>
                <a:ea typeface="宋体" pitchFamily="2" charset="-122"/>
              </a:defRPr>
            </a:lvl9pPr>
          </a:lstStyle>
          <a:p>
            <a:pPr algn="l" eaLnBrk="1" hangingPunct="1">
              <a:defRPr/>
            </a:pPr>
            <a:r>
              <a:rPr lang="en-US" altLang="zh-CN" sz="2400" dirty="0" smtClean="0">
                <a:solidFill>
                  <a:srgbClr val="002060"/>
                </a:solidFill>
                <a:latin typeface="+mn-ea"/>
                <a:ea typeface="+mn-ea"/>
              </a:rPr>
              <a:t>UNC(Universal Naming Convention)</a:t>
            </a:r>
            <a:r>
              <a:rPr lang="zh-CN" altLang="en-US" sz="2400" dirty="0" smtClean="0">
                <a:solidFill>
                  <a:srgbClr val="002060"/>
                </a:solidFill>
                <a:latin typeface="+mn-ea"/>
                <a:ea typeface="+mn-ea"/>
              </a:rPr>
              <a:t>路径（局域网上）</a:t>
            </a:r>
            <a:endParaRPr lang="en-US" altLang="zh-CN" sz="2400" dirty="0" smtClean="0">
              <a:solidFill>
                <a:srgbClr val="002060"/>
              </a:solidFill>
              <a:latin typeface="+mn-ea"/>
              <a:ea typeface="+mn-ea"/>
            </a:endParaRPr>
          </a:p>
          <a:p>
            <a:pPr algn="l" eaLnBrk="1" hangingPunct="1">
              <a:defRPr/>
            </a:pPr>
            <a:r>
              <a:rPr lang="zh-CN" altLang="en-US" sz="2400" dirty="0" smtClean="0">
                <a:solidFill>
                  <a:srgbClr val="002060"/>
                </a:solidFill>
                <a:latin typeface="+mn-ea"/>
                <a:ea typeface="+mn-ea"/>
              </a:rPr>
              <a:t>例如：</a:t>
            </a:r>
          </a:p>
          <a:p>
            <a:pPr algn="l" eaLnBrk="1" hangingPunct="1">
              <a:defRPr/>
            </a:pPr>
            <a:r>
              <a:rPr lang="en-US" altLang="zh-CN" sz="2400" dirty="0" smtClean="0">
                <a:latin typeface="+mn-ea"/>
                <a:ea typeface="+mn-ea"/>
              </a:rPr>
              <a:t>file:\\server\share\path\project file. </a:t>
            </a:r>
            <a:r>
              <a:rPr lang="en-US" altLang="zh-CN" sz="2400" dirty="0" err="1" smtClean="0">
                <a:latin typeface="+mn-ea"/>
                <a:ea typeface="+mn-ea"/>
              </a:rPr>
              <a:t>mpp</a:t>
            </a:r>
            <a:r>
              <a:rPr lang="en-US" altLang="zh-CN" sz="2400" dirty="0" smtClean="0">
                <a:latin typeface="+mn-ea"/>
                <a:ea typeface="+mn-ea"/>
              </a:rPr>
              <a:t> </a:t>
            </a:r>
          </a:p>
          <a:p>
            <a:pPr algn="l" eaLnBrk="1" hangingPunct="1">
              <a:defRPr/>
            </a:pPr>
            <a:r>
              <a:rPr lang="en-US" altLang="zh-CN" sz="2400" dirty="0">
                <a:latin typeface="+mn-ea"/>
                <a:ea typeface="+mn-ea"/>
              </a:rPr>
              <a:t>H:\2018--5---23</a:t>
            </a:r>
            <a:r>
              <a:rPr lang="zh-CN" altLang="en-US" sz="2400" dirty="0">
                <a:latin typeface="+mn-ea"/>
                <a:ea typeface="+mn-ea"/>
              </a:rPr>
              <a:t>论文</a:t>
            </a:r>
            <a:r>
              <a:rPr lang="en-US" altLang="zh-CN" sz="2400" dirty="0">
                <a:latin typeface="+mn-ea"/>
                <a:ea typeface="+mn-ea"/>
              </a:rPr>
              <a:t>\2018--5---20</a:t>
            </a:r>
            <a:r>
              <a:rPr lang="zh-CN" altLang="en-US" sz="2400" dirty="0">
                <a:latin typeface="+mn-ea"/>
                <a:ea typeface="+mn-ea"/>
              </a:rPr>
              <a:t>论文</a:t>
            </a:r>
            <a:r>
              <a:rPr lang="en-US" altLang="zh-CN" sz="2400" dirty="0">
                <a:latin typeface="+mn-ea"/>
                <a:ea typeface="+mn-ea"/>
              </a:rPr>
              <a:t>\</a:t>
            </a:r>
            <a:r>
              <a:rPr lang="zh-CN" altLang="en-US" sz="2400" dirty="0">
                <a:latin typeface="+mn-ea"/>
                <a:ea typeface="+mn-ea"/>
              </a:rPr>
              <a:t>市级教改</a:t>
            </a:r>
            <a:r>
              <a:rPr lang="en-US" altLang="zh-CN" sz="2400" dirty="0">
                <a:latin typeface="+mn-ea"/>
                <a:ea typeface="+mn-ea"/>
              </a:rPr>
              <a:t>---</a:t>
            </a:r>
            <a:r>
              <a:rPr lang="zh-CN" altLang="en-US" sz="2400" dirty="0">
                <a:latin typeface="+mn-ea"/>
                <a:ea typeface="+mn-ea"/>
              </a:rPr>
              <a:t>论文</a:t>
            </a:r>
            <a:r>
              <a:rPr lang="en-US" altLang="zh-CN" sz="2400" dirty="0">
                <a:latin typeface="+mn-ea"/>
                <a:ea typeface="+mn-ea"/>
              </a:rPr>
              <a:t>\</a:t>
            </a:r>
            <a:r>
              <a:rPr lang="zh-CN" altLang="en-US" sz="2400" dirty="0">
                <a:latin typeface="+mn-ea"/>
                <a:ea typeface="+mn-ea"/>
              </a:rPr>
              <a:t>论文</a:t>
            </a:r>
            <a:r>
              <a:rPr lang="en-US" altLang="zh-CN" sz="2400" dirty="0">
                <a:latin typeface="+mn-ea"/>
                <a:ea typeface="+mn-ea"/>
              </a:rPr>
              <a:t>2--</a:t>
            </a:r>
            <a:r>
              <a:rPr lang="zh-CN" altLang="en-US" sz="2400" dirty="0" smtClean="0">
                <a:latin typeface="+mn-ea"/>
                <a:ea typeface="+mn-ea"/>
              </a:rPr>
              <a:t>改革</a:t>
            </a:r>
            <a:r>
              <a:rPr lang="en-US" altLang="zh-CN" sz="2400" dirty="0" smtClean="0">
                <a:latin typeface="+mn-ea"/>
                <a:ea typeface="+mn-ea"/>
              </a:rPr>
              <a:t>\123.txt</a:t>
            </a:r>
          </a:p>
        </p:txBody>
      </p:sp>
    </p:spTree>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5140"/>
                                        </p:tgtEl>
                                        <p:attrNameLst>
                                          <p:attrName>style.visibility</p:attrName>
                                        </p:attrNameLst>
                                      </p:cBhvr>
                                      <p:to>
                                        <p:strVal val="visible"/>
                                      </p:to>
                                    </p:set>
                                    <p:animEffect transition="in" filter="slide(fromBottom)">
                                      <p:cBhvr>
                                        <p:cTn id="7" dur="500"/>
                                        <p:tgtEl>
                                          <p:spTgt spid="475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75141"/>
                                        </p:tgtEl>
                                        <p:attrNameLst>
                                          <p:attrName>style.visibility</p:attrName>
                                        </p:attrNameLst>
                                      </p:cBhvr>
                                      <p:to>
                                        <p:strVal val="visible"/>
                                      </p:to>
                                    </p:set>
                                    <p:animEffect transition="in" filter="slide(fromBottom)">
                                      <p:cBhvr>
                                        <p:cTn id="12" dur="500"/>
                                        <p:tgtEl>
                                          <p:spTgt spid="4751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75142"/>
                                        </p:tgtEl>
                                        <p:attrNameLst>
                                          <p:attrName>style.visibility</p:attrName>
                                        </p:attrNameLst>
                                      </p:cBhvr>
                                      <p:to>
                                        <p:strVal val="visible"/>
                                      </p:to>
                                    </p:set>
                                    <p:animEffect transition="in" filter="slide(fromBottom)">
                                      <p:cBhvr>
                                        <p:cTn id="17" dur="500"/>
                                        <p:tgtEl>
                                          <p:spTgt spid="475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p:bldP spid="475141" grpId="0"/>
      <p:bldP spid="47514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0419" name="内容占位符 2"/>
          <p:cNvSpPr>
            <a:spLocks noGrp="1"/>
          </p:cNvSpPr>
          <p:nvPr>
            <p:ph idx="1"/>
          </p:nvPr>
        </p:nvSpPr>
        <p:spPr>
          <a:xfrm>
            <a:off x="-180975" y="1844675"/>
            <a:ext cx="10082213" cy="4392613"/>
          </a:xfrm>
        </p:spPr>
        <p:txBody>
          <a:bodyPr/>
          <a:lstStyle/>
          <a:p>
            <a:r>
              <a:rPr lang="zh-CN" altLang="en-US" smtClean="0">
                <a:solidFill>
                  <a:srgbClr val="FF0000"/>
                </a:solidFill>
              </a:rPr>
              <a:t>文件存储路径</a:t>
            </a:r>
            <a:endParaRPr lang="en-US" altLang="zh-CN" smtClean="0">
              <a:solidFill>
                <a:srgbClr val="FF0000"/>
              </a:solidFill>
            </a:endParaRPr>
          </a:p>
          <a:p>
            <a:r>
              <a:rPr lang="en-US" altLang="zh-CN" smtClean="0"/>
              <a:t>H:\2015-2016</a:t>
            </a:r>
            <a:r>
              <a:rPr lang="zh-CN" altLang="en-US" smtClean="0"/>
              <a:t>学年讲义</a:t>
            </a:r>
            <a:r>
              <a:rPr lang="en-US" altLang="zh-CN" smtClean="0"/>
              <a:t>\PPT</a:t>
            </a:r>
            <a:r>
              <a:rPr lang="zh-CN" altLang="en-US" smtClean="0"/>
              <a:t>讲稿</a:t>
            </a:r>
            <a:r>
              <a:rPr lang="en-US" altLang="zh-CN" smtClean="0"/>
              <a:t>\</a:t>
            </a:r>
            <a:r>
              <a:rPr lang="zh-CN" altLang="en-US" smtClean="0"/>
              <a:t>课堂习题</a:t>
            </a:r>
            <a:r>
              <a:rPr lang="en-US" altLang="zh-CN" smtClean="0"/>
              <a:t>12-3\wd085.docx</a:t>
            </a:r>
          </a:p>
          <a:p>
            <a:r>
              <a:rPr lang="en-US" altLang="zh-CN" smtClean="0"/>
              <a:t>http://www.tcsisu.com/tcsisu/jgszw/jigoushezhi.html</a:t>
            </a:r>
            <a:endParaRPr lang="zh-CN" altLang="en-US" smtClean="0"/>
          </a:p>
        </p:txBody>
      </p:sp>
      <p:sp>
        <p:nvSpPr>
          <p:cNvPr id="4" name="日期占位符 3"/>
          <p:cNvSpPr>
            <a:spLocks noGrp="1"/>
          </p:cNvSpPr>
          <p:nvPr>
            <p:ph type="dt" sz="quarter" idx="10"/>
          </p:nvPr>
        </p:nvSpPr>
        <p:spPr/>
        <p:txBody>
          <a:bodyPr/>
          <a:lstStyle/>
          <a:p>
            <a:pPr>
              <a:defRPr/>
            </a:pPr>
            <a:fld id="{19AA9B37-40A0-4373-8086-13906EE7B752}"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721C9C6A-12AA-453A-9034-7569BE9B039E}" type="slidenum">
              <a:rPr lang="en-US" altLang="zh-CN" smtClean="0"/>
              <a:pPr>
                <a:defRPr/>
              </a:pPr>
              <a:t>72</a:t>
            </a:fld>
            <a:endParaRPr lang="en-US" altLang="zh-CN"/>
          </a:p>
        </p:txBody>
      </p:sp>
    </p:spTree>
  </p:cSld>
  <p:clrMapOvr>
    <a:masterClrMapping/>
  </p:clrMapOvr>
  <p:transition spd="med">
    <p:checke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3D2E1CFD-0836-4AF5-B080-48E159EE36A5}" type="slidenum">
              <a:rPr lang="en-US" altLang="zh-CN" smtClean="0">
                <a:solidFill>
                  <a:schemeClr val="bg1"/>
                </a:solidFill>
              </a:rPr>
              <a:pPr eaLnBrk="1" hangingPunct="1">
                <a:defRPr/>
              </a:pPr>
              <a:t>73</a:t>
            </a:fld>
            <a:endParaRPr lang="en-US" altLang="zh-CN" smtClean="0">
              <a:solidFill>
                <a:schemeClr val="bg1"/>
              </a:solidFill>
            </a:endParaRPr>
          </a:p>
        </p:txBody>
      </p:sp>
      <p:sp>
        <p:nvSpPr>
          <p:cNvPr id="62467" name="AutoShape 2"/>
          <p:cNvSpPr>
            <a:spLocks noGrp="1" noChangeArrowheads="1"/>
          </p:cNvSpPr>
          <p:nvPr>
            <p:ph type="title"/>
          </p:nvPr>
        </p:nvSpPr>
        <p:spPr/>
        <p:txBody>
          <a:bodyPr/>
          <a:lstStyle/>
          <a:p>
            <a:pPr eaLnBrk="1" hangingPunct="1">
              <a:defRPr/>
            </a:pPr>
            <a:r>
              <a:rPr lang="zh-CN" altLang="en-US" dirty="0" smtClean="0">
                <a:solidFill>
                  <a:srgbClr val="002060"/>
                </a:solidFill>
                <a:latin typeface="华文隶书" pitchFamily="2" charset="-122"/>
                <a:ea typeface="华文隶书" pitchFamily="2" charset="-122"/>
              </a:rPr>
              <a:t>文件大小、只读、隐藏</a:t>
            </a:r>
          </a:p>
        </p:txBody>
      </p:sp>
      <p:sp>
        <p:nvSpPr>
          <p:cNvPr id="477187" name="Text Box 3"/>
          <p:cNvSpPr txBox="1">
            <a:spLocks noChangeArrowheads="1"/>
          </p:cNvSpPr>
          <p:nvPr/>
        </p:nvSpPr>
        <p:spPr bwMode="auto">
          <a:xfrm>
            <a:off x="971550" y="1484313"/>
            <a:ext cx="8137525" cy="2374900"/>
          </a:xfrm>
          <a:prstGeom prst="rect">
            <a:avLst/>
          </a:prstGeom>
          <a:noFill/>
          <a:ln>
            <a:noFill/>
          </a:ln>
          <a:effectLst/>
          <a:extLst/>
        </p:spPr>
        <p:txBody>
          <a:bodyPr/>
          <a:lstStyle>
            <a:lvl1pPr marL="342900" indent="-34290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Tahoma" pitchFamily="34" charset="0"/>
                <a:ea typeface="宋体" pitchFamily="2" charset="-122"/>
              </a:defRPr>
            </a:lvl9pPr>
          </a:lstStyle>
          <a:p>
            <a:pPr marL="0" indent="0" algn="l" eaLnBrk="1" hangingPunct="1">
              <a:spcBef>
                <a:spcPct val="20000"/>
              </a:spcBef>
              <a:buClr>
                <a:schemeClr val="tx1"/>
              </a:buClr>
              <a:buSzPct val="80000"/>
              <a:defRPr/>
            </a:pPr>
            <a:r>
              <a:rPr kumimoji="1" lang="zh-CN" altLang="en-US" sz="2800" dirty="0" smtClean="0">
                <a:latin typeface="+mn-ea"/>
                <a:ea typeface="+mn-ea"/>
              </a:rPr>
              <a:t>选中文件，单击右键</a:t>
            </a:r>
            <a:r>
              <a:rPr kumimoji="1" lang="en-US" altLang="zh-CN" sz="2800" dirty="0" smtClean="0">
                <a:latin typeface="+mn-ea"/>
                <a:ea typeface="+mn-ea"/>
                <a:sym typeface="Wingdings" pitchFamily="2" charset="2"/>
              </a:rPr>
              <a:t>”</a:t>
            </a:r>
            <a:r>
              <a:rPr kumimoji="1" lang="zh-CN" altLang="en-US" sz="2800" dirty="0" smtClean="0">
                <a:latin typeface="+mn-ea"/>
                <a:ea typeface="+mn-ea"/>
              </a:rPr>
              <a:t>属性</a:t>
            </a:r>
            <a:r>
              <a:rPr kumimoji="1" lang="en-US" altLang="zh-CN" sz="2800" dirty="0" smtClean="0">
                <a:latin typeface="+mn-ea"/>
                <a:ea typeface="+mn-ea"/>
                <a:sym typeface="Wingdings" pitchFamily="2" charset="2"/>
              </a:rPr>
              <a:t>”</a:t>
            </a:r>
            <a:r>
              <a:rPr kumimoji="1" lang="zh-CN" altLang="en-US" sz="2800" dirty="0" smtClean="0">
                <a:latin typeface="+mn-ea"/>
                <a:ea typeface="+mn-ea"/>
              </a:rPr>
              <a:t> </a:t>
            </a:r>
            <a:endParaRPr kumimoji="1" lang="en-US" altLang="zh-CN" sz="2800" dirty="0" smtClean="0">
              <a:latin typeface="+mn-ea"/>
              <a:ea typeface="+mn-ea"/>
            </a:endParaRPr>
          </a:p>
          <a:p>
            <a:pPr marL="0" indent="0" algn="l" eaLnBrk="1" hangingPunct="1">
              <a:spcBef>
                <a:spcPct val="20000"/>
              </a:spcBef>
              <a:buClr>
                <a:schemeClr val="tx1"/>
              </a:buClr>
              <a:buSzPct val="80000"/>
              <a:defRPr/>
            </a:pPr>
            <a:r>
              <a:rPr kumimoji="1" lang="zh-CN" altLang="en-US" sz="2800" dirty="0" smtClean="0">
                <a:latin typeface="+mn-ea"/>
                <a:ea typeface="+mn-ea"/>
              </a:rPr>
              <a:t>查看这个文件的类型、大小、创建时间、最后修改的时间，还有这个文件的操作属性如：只读、存档、隐藏等。</a:t>
            </a:r>
          </a:p>
          <a:p>
            <a:pPr eaLnBrk="1" hangingPunct="1">
              <a:spcBef>
                <a:spcPct val="20000"/>
              </a:spcBef>
              <a:buClr>
                <a:schemeClr val="accent2"/>
              </a:buClr>
              <a:buSzPct val="80000"/>
              <a:buFont typeface="Wingdings" pitchFamily="2" charset="2"/>
              <a:buChar char="l"/>
              <a:defRPr/>
            </a:pPr>
            <a:endParaRPr kumimoji="1" lang="en-US" altLang="zh-CN" sz="2800" b="1" dirty="0" smtClean="0">
              <a:latin typeface="Times New Roman" pitchFamily="18" charset="0"/>
              <a:ea typeface="楷体_GB2312" pitchFamily="49" charset="-122"/>
            </a:endParaRPr>
          </a:p>
        </p:txBody>
      </p:sp>
      <p:pic>
        <p:nvPicPr>
          <p:cNvPr id="4771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213100"/>
            <a:ext cx="375761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7187"/>
                                        </p:tgtEl>
                                        <p:attrNameLst>
                                          <p:attrName>style.visibility</p:attrName>
                                        </p:attrNameLst>
                                      </p:cBhvr>
                                      <p:to>
                                        <p:strVal val="visible"/>
                                      </p:to>
                                    </p:set>
                                    <p:animEffect transition="in" filter="blinds(horizontal)">
                                      <p:cBhvr>
                                        <p:cTn id="7" dur="500"/>
                                        <p:tgtEl>
                                          <p:spTgt spid="477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77189"/>
                                        </p:tgtEl>
                                        <p:attrNameLst>
                                          <p:attrName>style.visibility</p:attrName>
                                        </p:attrNameLst>
                                      </p:cBhvr>
                                      <p:to>
                                        <p:strVal val="visible"/>
                                      </p:to>
                                    </p:set>
                                    <p:animEffect transition="in" filter="dissolve">
                                      <p:cBhvr>
                                        <p:cTn id="12" dur="500"/>
                                        <p:tgtEl>
                                          <p:spTgt spid="477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p:cNvSpPr>
          <p:nvPr>
            <p:ph idx="1"/>
          </p:nvPr>
        </p:nvSpPr>
        <p:spPr/>
        <p:txBody>
          <a:bodyPr/>
          <a:lstStyle/>
          <a:p>
            <a:r>
              <a:rPr lang="en-US" altLang="zh-CN" smtClean="0">
                <a:solidFill>
                  <a:srgbClr val="FF0000"/>
                </a:solidFill>
              </a:rPr>
              <a:t>1. </a:t>
            </a:r>
            <a:r>
              <a:rPr lang="zh-CN" altLang="en-US" smtClean="0">
                <a:solidFill>
                  <a:srgbClr val="FF0000"/>
                </a:solidFill>
              </a:rPr>
              <a:t>创建文件夹和文件</a:t>
            </a:r>
            <a:endParaRPr lang="en-US" altLang="zh-CN" smtClean="0">
              <a:solidFill>
                <a:srgbClr val="FF0000"/>
              </a:solidFill>
            </a:endParaRPr>
          </a:p>
          <a:p>
            <a:r>
              <a:rPr lang="en-US" altLang="zh-CN" sz="2800" smtClean="0">
                <a:solidFill>
                  <a:srgbClr val="0099FF"/>
                </a:solidFill>
              </a:rPr>
              <a:t> </a:t>
            </a:r>
            <a:r>
              <a:rPr lang="zh-CN" altLang="en-US" sz="2800" smtClean="0">
                <a:solidFill>
                  <a:srgbClr val="002060"/>
                </a:solidFill>
              </a:rPr>
              <a:t>在桌面上</a:t>
            </a:r>
            <a:r>
              <a:rPr lang="en-US" altLang="zh-CN" sz="2800" smtClean="0">
                <a:solidFill>
                  <a:srgbClr val="002060"/>
                </a:solidFill>
              </a:rPr>
              <a:t>/</a:t>
            </a:r>
            <a:r>
              <a:rPr lang="zh-CN" altLang="en-US" sz="2800" smtClean="0">
                <a:solidFill>
                  <a:srgbClr val="002060"/>
                </a:solidFill>
              </a:rPr>
              <a:t>某个文件夹中</a:t>
            </a:r>
            <a:r>
              <a:rPr lang="en-US" altLang="zh-CN" sz="2800" smtClean="0">
                <a:solidFill>
                  <a:srgbClr val="002060"/>
                </a:solidFill>
              </a:rPr>
              <a:t>/</a:t>
            </a:r>
            <a:r>
              <a:rPr lang="zh-CN" altLang="en-US" sz="2800" smtClean="0">
                <a:solidFill>
                  <a:srgbClr val="002060"/>
                </a:solidFill>
              </a:rPr>
              <a:t>某个磁盘（除</a:t>
            </a:r>
            <a:r>
              <a:rPr lang="en-US" altLang="zh-CN" sz="2800" smtClean="0">
                <a:solidFill>
                  <a:srgbClr val="002060"/>
                </a:solidFill>
              </a:rPr>
              <a:t>C</a:t>
            </a:r>
            <a:r>
              <a:rPr lang="zh-CN" altLang="en-US" sz="2800" smtClean="0">
                <a:solidFill>
                  <a:srgbClr val="002060"/>
                </a:solidFill>
              </a:rPr>
              <a:t>盘外）中，点击右键</a:t>
            </a:r>
            <a:r>
              <a:rPr lang="en-US" altLang="zh-CN" sz="2800" smtClean="0">
                <a:solidFill>
                  <a:srgbClr val="002060"/>
                </a:solidFill>
                <a:sym typeface="Wingdings" pitchFamily="2" charset="2"/>
              </a:rPr>
              <a:t></a:t>
            </a:r>
            <a:r>
              <a:rPr lang="zh-CN" altLang="en-US" sz="2800" smtClean="0">
                <a:solidFill>
                  <a:srgbClr val="002060"/>
                </a:solidFill>
                <a:sym typeface="Wingdings" pitchFamily="2" charset="2"/>
              </a:rPr>
              <a:t>“新建”</a:t>
            </a:r>
            <a:r>
              <a:rPr lang="en-US" altLang="zh-CN" sz="2800" smtClean="0">
                <a:solidFill>
                  <a:srgbClr val="002060"/>
                </a:solidFill>
                <a:sym typeface="Wingdings" pitchFamily="2" charset="2"/>
              </a:rPr>
              <a:t> </a:t>
            </a:r>
            <a:r>
              <a:rPr lang="zh-CN" altLang="en-US" sz="2800" smtClean="0">
                <a:solidFill>
                  <a:srgbClr val="002060"/>
                </a:solidFill>
                <a:sym typeface="Wingdings" pitchFamily="2" charset="2"/>
              </a:rPr>
              <a:t>“文件夹”</a:t>
            </a:r>
            <a:r>
              <a:rPr lang="zh-CN" altLang="en-US" sz="2800" smtClean="0">
                <a:solidFill>
                  <a:srgbClr val="002060"/>
                </a:solidFill>
              </a:rPr>
              <a:t> </a:t>
            </a:r>
          </a:p>
          <a:p>
            <a:r>
              <a:rPr lang="en-US" altLang="zh-CN" sz="2800" smtClean="0">
                <a:solidFill>
                  <a:srgbClr val="0099FF"/>
                </a:solidFill>
              </a:rPr>
              <a:t> </a:t>
            </a:r>
            <a:r>
              <a:rPr lang="zh-CN" altLang="en-US" sz="2800" smtClean="0">
                <a:solidFill>
                  <a:srgbClr val="002060"/>
                </a:solidFill>
              </a:rPr>
              <a:t>在桌面上</a:t>
            </a:r>
            <a:r>
              <a:rPr lang="en-US" altLang="zh-CN" sz="2800" smtClean="0">
                <a:solidFill>
                  <a:srgbClr val="002060"/>
                </a:solidFill>
              </a:rPr>
              <a:t>/</a:t>
            </a:r>
            <a:r>
              <a:rPr lang="zh-CN" altLang="en-US" sz="2800" smtClean="0">
                <a:solidFill>
                  <a:srgbClr val="002060"/>
                </a:solidFill>
              </a:rPr>
              <a:t>某个文件夹中</a:t>
            </a:r>
            <a:r>
              <a:rPr lang="en-US" altLang="zh-CN" sz="2800" smtClean="0">
                <a:solidFill>
                  <a:srgbClr val="002060"/>
                </a:solidFill>
              </a:rPr>
              <a:t>/</a:t>
            </a:r>
            <a:r>
              <a:rPr lang="zh-CN" altLang="en-US" sz="2800" smtClean="0">
                <a:solidFill>
                  <a:srgbClr val="002060"/>
                </a:solidFill>
              </a:rPr>
              <a:t>某个磁盘（除</a:t>
            </a:r>
            <a:r>
              <a:rPr lang="en-US" altLang="zh-CN" sz="2800" smtClean="0">
                <a:solidFill>
                  <a:srgbClr val="002060"/>
                </a:solidFill>
              </a:rPr>
              <a:t>C</a:t>
            </a:r>
            <a:r>
              <a:rPr lang="zh-CN" altLang="en-US" sz="2800" smtClean="0">
                <a:solidFill>
                  <a:srgbClr val="002060"/>
                </a:solidFill>
              </a:rPr>
              <a:t>盘外）中，点击右键</a:t>
            </a:r>
            <a:r>
              <a:rPr lang="en-US" altLang="zh-CN" sz="2800" smtClean="0">
                <a:solidFill>
                  <a:srgbClr val="002060"/>
                </a:solidFill>
                <a:sym typeface="Wingdings" pitchFamily="2" charset="2"/>
              </a:rPr>
              <a:t></a:t>
            </a:r>
            <a:r>
              <a:rPr lang="zh-CN" altLang="en-US" sz="2800" smtClean="0">
                <a:solidFill>
                  <a:srgbClr val="002060"/>
                </a:solidFill>
                <a:sym typeface="Wingdings" pitchFamily="2" charset="2"/>
              </a:rPr>
              <a:t>“新建”</a:t>
            </a:r>
            <a:r>
              <a:rPr lang="en-US" altLang="zh-CN" sz="2800" smtClean="0">
                <a:solidFill>
                  <a:srgbClr val="002060"/>
                </a:solidFill>
                <a:sym typeface="Wingdings" pitchFamily="2" charset="2"/>
              </a:rPr>
              <a:t> </a:t>
            </a:r>
            <a:r>
              <a:rPr lang="zh-CN" altLang="en-US" sz="2800" smtClean="0">
                <a:solidFill>
                  <a:srgbClr val="002060"/>
                </a:solidFill>
                <a:sym typeface="Wingdings" pitchFamily="2" charset="2"/>
              </a:rPr>
              <a:t>相关文件（</a:t>
            </a:r>
            <a:r>
              <a:rPr lang="en-US" altLang="zh-CN" sz="2800" smtClean="0">
                <a:solidFill>
                  <a:srgbClr val="002060"/>
                </a:solidFill>
                <a:sym typeface="Wingdings" pitchFamily="2" charset="2"/>
              </a:rPr>
              <a:t>.txt/.docx/.xlsx/.pptx</a:t>
            </a:r>
            <a:r>
              <a:rPr lang="zh-CN" altLang="en-US" sz="2800" smtClean="0">
                <a:solidFill>
                  <a:srgbClr val="002060"/>
                </a:solidFill>
                <a:sym typeface="Wingdings" pitchFamily="2" charset="2"/>
              </a:rPr>
              <a:t>）</a:t>
            </a:r>
            <a:r>
              <a:rPr lang="zh-CN" altLang="en-US" sz="2800" smtClean="0">
                <a:solidFill>
                  <a:srgbClr val="002060"/>
                </a:solidFill>
              </a:rPr>
              <a:t> </a:t>
            </a:r>
          </a:p>
          <a:p>
            <a:endParaRPr lang="zh-CN" altLang="en-US" smtClean="0"/>
          </a:p>
        </p:txBody>
      </p:sp>
      <p:sp>
        <p:nvSpPr>
          <p:cNvPr id="4" name="日期占位符 3"/>
          <p:cNvSpPr>
            <a:spLocks noGrp="1"/>
          </p:cNvSpPr>
          <p:nvPr>
            <p:ph type="dt" sz="quarter" idx="10"/>
          </p:nvPr>
        </p:nvSpPr>
        <p:spPr/>
        <p:txBody>
          <a:bodyPr/>
          <a:lstStyle/>
          <a:p>
            <a:pPr>
              <a:defRPr/>
            </a:pPr>
            <a:fld id="{7EC264E8-6A1A-4A66-8B1F-FD11EBB3ACD0}"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95836C86-591F-430F-A7AE-79C36F60A7F6}" type="slidenum">
              <a:rPr lang="en-US" altLang="zh-CN" smtClean="0"/>
              <a:pPr>
                <a:defRPr/>
              </a:pPr>
              <a:t>74</a:t>
            </a:fld>
            <a:endParaRPr lang="en-US" altLang="zh-CN"/>
          </a:p>
        </p:txBody>
      </p:sp>
      <p:sp>
        <p:nvSpPr>
          <p:cNvPr id="6" name="AutoShape 2"/>
          <p:cNvSpPr>
            <a:spLocks noGrp="1" noChangeArrowheads="1"/>
          </p:cNvSpPr>
          <p:nvPr>
            <p:ph type="title"/>
          </p:nvPr>
        </p:nvSpPr>
        <p:spPr/>
        <p:txBody>
          <a:bodyPr/>
          <a:lstStyle/>
          <a:p>
            <a:pPr eaLnBrk="1" hangingPunct="1">
              <a:defRPr/>
            </a:pPr>
            <a:r>
              <a:rPr lang="zh-CN" altLang="en-US" sz="4000" dirty="0" smtClean="0">
                <a:solidFill>
                  <a:srgbClr val="002060"/>
                </a:solidFill>
                <a:latin typeface="华文隶书" pitchFamily="2" charset="-122"/>
                <a:ea typeface="华文隶书" pitchFamily="2" charset="-122"/>
              </a:rPr>
              <a:t>文件与文件夹的基本操作 </a:t>
            </a:r>
          </a:p>
        </p:txBody>
      </p:sp>
    </p:spTree>
  </p:cSld>
  <p:clrMapOvr>
    <a:masterClrMapping/>
  </p:clrMapOvr>
  <p:transition spd="med">
    <p:check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69523FDC-FA31-4300-A335-17557686AAC2}" type="slidenum">
              <a:rPr lang="en-US" altLang="zh-CN" smtClean="0">
                <a:solidFill>
                  <a:schemeClr val="bg1"/>
                </a:solidFill>
              </a:rPr>
              <a:pPr eaLnBrk="1" hangingPunct="1">
                <a:defRPr/>
              </a:pPr>
              <a:t>75</a:t>
            </a:fld>
            <a:endParaRPr lang="en-US" altLang="zh-CN" smtClean="0">
              <a:solidFill>
                <a:schemeClr val="bg1"/>
              </a:solidFill>
            </a:endParaRPr>
          </a:p>
        </p:txBody>
      </p:sp>
      <p:sp>
        <p:nvSpPr>
          <p:cNvPr id="63491" name="Rectangle 3"/>
          <p:cNvSpPr>
            <a:spLocks noGrp="1" noChangeArrowheads="1"/>
          </p:cNvSpPr>
          <p:nvPr>
            <p:ph type="body" idx="1"/>
          </p:nvPr>
        </p:nvSpPr>
        <p:spPr>
          <a:xfrm>
            <a:off x="847725" y="1628775"/>
            <a:ext cx="7720013" cy="4824413"/>
          </a:xfrm>
        </p:spPr>
        <p:txBody>
          <a:bodyPr/>
          <a:lstStyle/>
          <a:p>
            <a:pPr algn="just" eaLnBrk="1" hangingPunct="1">
              <a:buFont typeface="Wingdings" pitchFamily="2" charset="2"/>
              <a:buNone/>
            </a:pPr>
            <a:r>
              <a:rPr lang="en-US" altLang="zh-CN" smtClean="0">
                <a:solidFill>
                  <a:srgbClr val="FF0000"/>
                </a:solidFill>
              </a:rPr>
              <a:t>2. </a:t>
            </a:r>
            <a:r>
              <a:rPr lang="zh-CN" altLang="en-US" smtClean="0">
                <a:solidFill>
                  <a:srgbClr val="FF0000"/>
                </a:solidFill>
              </a:rPr>
              <a:t>选定文件夹和文件 </a:t>
            </a:r>
          </a:p>
          <a:p>
            <a:pPr lvl="1" algn="just" eaLnBrk="1" hangingPunct="1">
              <a:lnSpc>
                <a:spcPct val="130000"/>
              </a:lnSpc>
            </a:pPr>
            <a:r>
              <a:rPr lang="zh-CN" altLang="en-US" smtClean="0"/>
              <a:t>单选：单击</a:t>
            </a:r>
          </a:p>
          <a:p>
            <a:pPr lvl="1" algn="just" eaLnBrk="1" hangingPunct="1">
              <a:lnSpc>
                <a:spcPct val="130000"/>
              </a:lnSpc>
            </a:pPr>
            <a:r>
              <a:rPr lang="zh-CN" altLang="en-US" smtClean="0"/>
              <a:t>不连续多选：按住</a:t>
            </a:r>
            <a:r>
              <a:rPr lang="en-US" altLang="zh-CN" smtClean="0"/>
              <a:t>Ctrl</a:t>
            </a:r>
            <a:r>
              <a:rPr lang="zh-CN" altLang="en-US" smtClean="0"/>
              <a:t>键分别单击</a:t>
            </a:r>
          </a:p>
          <a:p>
            <a:pPr lvl="1" algn="just" eaLnBrk="1" hangingPunct="1">
              <a:lnSpc>
                <a:spcPct val="130000"/>
              </a:lnSpc>
            </a:pPr>
            <a:r>
              <a:rPr lang="zh-CN" altLang="en-US" smtClean="0"/>
              <a:t>连续多选：单击首项文件夹或文件，按住</a:t>
            </a:r>
            <a:r>
              <a:rPr lang="en-US" altLang="zh-CN" smtClean="0"/>
              <a:t>Shift </a:t>
            </a:r>
            <a:r>
              <a:rPr lang="zh-CN" altLang="en-US" smtClean="0"/>
              <a:t>键，单击末项文件夹或文件</a:t>
            </a:r>
            <a:endParaRPr lang="en-US" altLang="zh-CN" smtClean="0"/>
          </a:p>
          <a:p>
            <a:pPr lvl="1" algn="just" eaLnBrk="1" hangingPunct="1">
              <a:lnSpc>
                <a:spcPct val="130000"/>
              </a:lnSpc>
            </a:pPr>
            <a:r>
              <a:rPr lang="zh-CN" altLang="en-US" smtClean="0"/>
              <a:t>圈选：空白外按下鼠标左键或右键拖动</a:t>
            </a:r>
            <a:endParaRPr lang="en-US" altLang="zh-CN" smtClean="0"/>
          </a:p>
          <a:p>
            <a:pPr lvl="1" algn="just" eaLnBrk="1" hangingPunct="1">
              <a:lnSpc>
                <a:spcPct val="130000"/>
              </a:lnSpc>
            </a:pPr>
            <a:r>
              <a:rPr lang="zh-CN" altLang="en-US" smtClean="0"/>
              <a:t>取消选定：空白处单击</a:t>
            </a:r>
            <a:endParaRPr lang="en-US" altLang="zh-CN" smtClean="0"/>
          </a:p>
          <a:p>
            <a:pPr lvl="1" algn="just" eaLnBrk="1" hangingPunct="1">
              <a:lnSpc>
                <a:spcPct val="130000"/>
              </a:lnSpc>
            </a:pPr>
            <a:endParaRPr lang="zh-CN" altLang="en-US" smtClean="0"/>
          </a:p>
        </p:txBody>
      </p:sp>
      <p:pic>
        <p:nvPicPr>
          <p:cNvPr id="634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endParaRPr lang="zh-CN" altLang="en-US" dirty="0"/>
          </a:p>
        </p:txBody>
      </p:sp>
    </p:spTree>
  </p:cSld>
  <p:clrMapOvr>
    <a:masterClrMapping/>
  </p:clrMapOvr>
  <p:transition spd="med">
    <p:check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A926A77B-105A-47FC-A79E-3D4E48DD1E8B}" type="slidenum">
              <a:rPr lang="en-US" altLang="zh-CN" smtClean="0">
                <a:solidFill>
                  <a:schemeClr val="bg1"/>
                </a:solidFill>
              </a:rPr>
              <a:pPr eaLnBrk="1" hangingPunct="1">
                <a:defRPr/>
              </a:pPr>
              <a:t>76</a:t>
            </a:fld>
            <a:endParaRPr lang="en-US" altLang="zh-CN" smtClean="0">
              <a:solidFill>
                <a:schemeClr val="bg1"/>
              </a:solidFill>
            </a:endParaRPr>
          </a:p>
        </p:txBody>
      </p:sp>
      <p:sp>
        <p:nvSpPr>
          <p:cNvPr id="64515" name="Rectangle 3"/>
          <p:cNvSpPr>
            <a:spLocks noGrp="1" noChangeArrowheads="1"/>
          </p:cNvSpPr>
          <p:nvPr>
            <p:ph type="body" idx="1"/>
          </p:nvPr>
        </p:nvSpPr>
        <p:spPr>
          <a:xfrm>
            <a:off x="847725" y="1628775"/>
            <a:ext cx="8067675" cy="4824413"/>
          </a:xfrm>
        </p:spPr>
        <p:txBody>
          <a:bodyPr/>
          <a:lstStyle/>
          <a:p>
            <a:pPr algn="just" eaLnBrk="1" hangingPunct="1">
              <a:lnSpc>
                <a:spcPct val="90000"/>
              </a:lnSpc>
              <a:buFont typeface="Wingdings" pitchFamily="2" charset="2"/>
              <a:buNone/>
            </a:pPr>
            <a:r>
              <a:rPr lang="en-US" altLang="zh-CN" smtClean="0">
                <a:solidFill>
                  <a:srgbClr val="FF0000"/>
                </a:solidFill>
              </a:rPr>
              <a:t>3. </a:t>
            </a:r>
            <a:r>
              <a:rPr lang="zh-CN" altLang="en-US" smtClean="0">
                <a:solidFill>
                  <a:srgbClr val="FF0000"/>
                </a:solidFill>
              </a:rPr>
              <a:t>移动或复制选定的文件夹</a:t>
            </a:r>
            <a:r>
              <a:rPr lang="en-US" altLang="zh-CN" smtClean="0">
                <a:solidFill>
                  <a:srgbClr val="FF0000"/>
                </a:solidFill>
              </a:rPr>
              <a:t>/</a:t>
            </a:r>
            <a:r>
              <a:rPr lang="zh-CN" altLang="en-US" smtClean="0">
                <a:solidFill>
                  <a:srgbClr val="FF0000"/>
                </a:solidFill>
              </a:rPr>
              <a:t>文件</a:t>
            </a:r>
            <a:endParaRPr lang="en-US" altLang="zh-CN" smtClean="0">
              <a:solidFill>
                <a:srgbClr val="FF0000"/>
              </a:solidFill>
            </a:endParaRPr>
          </a:p>
          <a:p>
            <a:pPr algn="just" eaLnBrk="1" hangingPunct="1">
              <a:lnSpc>
                <a:spcPct val="90000"/>
              </a:lnSpc>
              <a:buFont typeface="Wingdings" pitchFamily="2" charset="2"/>
              <a:buNone/>
            </a:pPr>
            <a:r>
              <a:rPr lang="zh-CN" altLang="en-US" smtClean="0">
                <a:solidFill>
                  <a:srgbClr val="002060"/>
                </a:solidFill>
              </a:rPr>
              <a:t>     选中需要移动的文件夹</a:t>
            </a:r>
            <a:r>
              <a:rPr lang="en-US" altLang="zh-CN" smtClean="0">
                <a:solidFill>
                  <a:srgbClr val="002060"/>
                </a:solidFill>
              </a:rPr>
              <a:t>/</a:t>
            </a:r>
            <a:r>
              <a:rPr lang="zh-CN" altLang="en-US" smtClean="0">
                <a:solidFill>
                  <a:srgbClr val="002060"/>
                </a:solidFill>
              </a:rPr>
              <a:t>文件</a:t>
            </a:r>
            <a:endParaRPr lang="en-US" altLang="zh-CN" smtClean="0">
              <a:solidFill>
                <a:srgbClr val="002060"/>
              </a:solidFill>
            </a:endParaRPr>
          </a:p>
          <a:p>
            <a:pPr algn="just" eaLnBrk="1" hangingPunct="1">
              <a:lnSpc>
                <a:spcPct val="90000"/>
              </a:lnSpc>
              <a:buFont typeface="Wingdings" pitchFamily="2" charset="2"/>
              <a:buNone/>
            </a:pPr>
            <a:r>
              <a:rPr lang="en-US" altLang="zh-CN" smtClean="0">
                <a:solidFill>
                  <a:srgbClr val="002060"/>
                </a:solidFill>
              </a:rPr>
              <a:t>      ctrl+x </a:t>
            </a:r>
          </a:p>
          <a:p>
            <a:pPr algn="just" eaLnBrk="1" hangingPunct="1">
              <a:lnSpc>
                <a:spcPct val="90000"/>
              </a:lnSpc>
              <a:buFont typeface="Wingdings" pitchFamily="2" charset="2"/>
              <a:buNone/>
            </a:pPr>
            <a:r>
              <a:rPr lang="en-US" altLang="zh-CN" smtClean="0">
                <a:solidFill>
                  <a:srgbClr val="002060"/>
                </a:solidFill>
              </a:rPr>
              <a:t>      </a:t>
            </a:r>
            <a:r>
              <a:rPr lang="zh-CN" altLang="en-US" smtClean="0">
                <a:solidFill>
                  <a:srgbClr val="002060"/>
                </a:solidFill>
              </a:rPr>
              <a:t>切换到目标位置处，</a:t>
            </a:r>
            <a:r>
              <a:rPr lang="en-US" altLang="zh-CN" smtClean="0">
                <a:solidFill>
                  <a:srgbClr val="002060"/>
                </a:solidFill>
              </a:rPr>
              <a:t>ctrl+v</a:t>
            </a:r>
          </a:p>
          <a:p>
            <a:pPr algn="just" eaLnBrk="1" hangingPunct="1">
              <a:lnSpc>
                <a:spcPct val="90000"/>
              </a:lnSpc>
              <a:buFont typeface="Wingdings" pitchFamily="2" charset="2"/>
              <a:buNone/>
            </a:pPr>
            <a:r>
              <a:rPr lang="zh-CN" altLang="en-US" smtClean="0">
                <a:solidFill>
                  <a:srgbClr val="002060"/>
                </a:solidFill>
              </a:rPr>
              <a:t>     选中需要复制的文件夹</a:t>
            </a:r>
            <a:r>
              <a:rPr lang="en-US" altLang="zh-CN" smtClean="0">
                <a:solidFill>
                  <a:srgbClr val="002060"/>
                </a:solidFill>
              </a:rPr>
              <a:t>/</a:t>
            </a:r>
            <a:r>
              <a:rPr lang="zh-CN" altLang="en-US" smtClean="0">
                <a:solidFill>
                  <a:srgbClr val="002060"/>
                </a:solidFill>
              </a:rPr>
              <a:t>文件</a:t>
            </a:r>
            <a:endParaRPr lang="en-US" altLang="zh-CN" smtClean="0">
              <a:solidFill>
                <a:srgbClr val="002060"/>
              </a:solidFill>
            </a:endParaRPr>
          </a:p>
          <a:p>
            <a:pPr algn="just" eaLnBrk="1" hangingPunct="1">
              <a:lnSpc>
                <a:spcPct val="90000"/>
              </a:lnSpc>
              <a:buFont typeface="Wingdings" pitchFamily="2" charset="2"/>
              <a:buNone/>
            </a:pPr>
            <a:r>
              <a:rPr lang="en-US" altLang="zh-CN" smtClean="0">
                <a:solidFill>
                  <a:srgbClr val="002060"/>
                </a:solidFill>
              </a:rPr>
              <a:t>       ctrl+c</a:t>
            </a:r>
          </a:p>
          <a:p>
            <a:pPr algn="just" eaLnBrk="1" hangingPunct="1">
              <a:lnSpc>
                <a:spcPct val="90000"/>
              </a:lnSpc>
              <a:buFont typeface="Wingdings" pitchFamily="2" charset="2"/>
              <a:buNone/>
            </a:pPr>
            <a:r>
              <a:rPr lang="zh-CN" altLang="en-US" smtClean="0">
                <a:solidFill>
                  <a:srgbClr val="002060"/>
                </a:solidFill>
              </a:rPr>
              <a:t>     切换到目标位置处， </a:t>
            </a:r>
            <a:r>
              <a:rPr lang="en-US" altLang="zh-CN" smtClean="0">
                <a:solidFill>
                  <a:srgbClr val="002060"/>
                </a:solidFill>
              </a:rPr>
              <a:t>ctrl+v</a:t>
            </a:r>
            <a:endParaRPr lang="zh-CN" altLang="en-US" smtClean="0">
              <a:solidFill>
                <a:srgbClr val="FF0000"/>
              </a:solidFill>
            </a:endParaRPr>
          </a:p>
        </p:txBody>
      </p:sp>
      <p:pic>
        <p:nvPicPr>
          <p:cNvPr id="645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endParaRPr lang="zh-CN" altLang="en-US" dirty="0"/>
          </a:p>
        </p:txBody>
      </p:sp>
    </p:spTree>
  </p:cSld>
  <p:clrMapOvr>
    <a:masterClrMapping/>
  </p:clrMapOvr>
  <p:transition spd="med">
    <p:check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C40549A7-5EE1-4B5C-8B9B-AFD9D147D755}" type="slidenum">
              <a:rPr lang="en-US" altLang="zh-CN" smtClean="0">
                <a:solidFill>
                  <a:schemeClr val="bg1"/>
                </a:solidFill>
              </a:rPr>
              <a:pPr eaLnBrk="1" hangingPunct="1">
                <a:defRPr/>
              </a:pPr>
              <a:t>77</a:t>
            </a:fld>
            <a:endParaRPr lang="en-US" altLang="zh-CN" smtClean="0">
              <a:solidFill>
                <a:schemeClr val="bg1"/>
              </a:solidFill>
            </a:endParaRPr>
          </a:p>
        </p:txBody>
      </p:sp>
      <p:sp>
        <p:nvSpPr>
          <p:cNvPr id="65539" name="Rectangle 3"/>
          <p:cNvSpPr>
            <a:spLocks noGrp="1" noChangeArrowheads="1"/>
          </p:cNvSpPr>
          <p:nvPr>
            <p:ph type="body" idx="1"/>
          </p:nvPr>
        </p:nvSpPr>
        <p:spPr>
          <a:xfrm>
            <a:off x="847725" y="1628775"/>
            <a:ext cx="8067675" cy="4824413"/>
          </a:xfrm>
        </p:spPr>
        <p:txBody>
          <a:bodyPr/>
          <a:lstStyle/>
          <a:p>
            <a:pPr algn="just" eaLnBrk="1" hangingPunct="1">
              <a:buFont typeface="Wingdings" pitchFamily="2" charset="2"/>
              <a:buNone/>
            </a:pPr>
            <a:r>
              <a:rPr lang="en-US" altLang="zh-CN" smtClean="0">
                <a:solidFill>
                  <a:srgbClr val="FF0000"/>
                </a:solidFill>
              </a:rPr>
              <a:t>4. </a:t>
            </a:r>
            <a:r>
              <a:rPr lang="zh-CN" altLang="en-US" smtClean="0">
                <a:solidFill>
                  <a:srgbClr val="FF0000"/>
                </a:solidFill>
              </a:rPr>
              <a:t>删除选定的文件夹</a:t>
            </a:r>
            <a:r>
              <a:rPr lang="en-US" altLang="zh-CN" smtClean="0">
                <a:solidFill>
                  <a:srgbClr val="FF0000"/>
                </a:solidFill>
              </a:rPr>
              <a:t>/</a:t>
            </a:r>
            <a:r>
              <a:rPr lang="zh-CN" altLang="en-US" smtClean="0">
                <a:solidFill>
                  <a:srgbClr val="FF0000"/>
                </a:solidFill>
              </a:rPr>
              <a:t>文件 </a:t>
            </a:r>
          </a:p>
          <a:p>
            <a:pPr lvl="1" algn="just" eaLnBrk="1" hangingPunct="1">
              <a:lnSpc>
                <a:spcPct val="130000"/>
              </a:lnSpc>
            </a:pPr>
            <a:r>
              <a:rPr lang="zh-CN" altLang="en-US" smtClean="0"/>
              <a:t>逻辑删除</a:t>
            </a:r>
            <a:r>
              <a:rPr lang="en-US" altLang="zh-CN" smtClean="0"/>
              <a:t>(</a:t>
            </a:r>
            <a:r>
              <a:rPr lang="zh-CN" altLang="en-US" smtClean="0"/>
              <a:t>移到“回收站”</a:t>
            </a:r>
            <a:r>
              <a:rPr lang="en-US" altLang="zh-CN" smtClean="0"/>
              <a:t>)</a:t>
            </a:r>
            <a:r>
              <a:rPr lang="zh-CN" altLang="en-US" smtClean="0"/>
              <a:t>：选定要删除的文件夹</a:t>
            </a:r>
            <a:r>
              <a:rPr lang="en-US" altLang="zh-CN" smtClean="0"/>
              <a:t>/</a:t>
            </a:r>
            <a:r>
              <a:rPr lang="zh-CN" altLang="en-US" smtClean="0"/>
              <a:t>文件 ，按</a:t>
            </a:r>
            <a:r>
              <a:rPr lang="en-US" altLang="zh-CN" smtClean="0"/>
              <a:t>Delete</a:t>
            </a:r>
            <a:r>
              <a:rPr lang="zh-CN" altLang="en-US" smtClean="0"/>
              <a:t>键</a:t>
            </a:r>
          </a:p>
          <a:p>
            <a:pPr lvl="1" algn="just" eaLnBrk="1" hangingPunct="1">
              <a:lnSpc>
                <a:spcPct val="130000"/>
              </a:lnSpc>
            </a:pPr>
            <a:r>
              <a:rPr lang="zh-CN" altLang="en-US" smtClean="0"/>
              <a:t>物理删除：按</a:t>
            </a:r>
            <a:r>
              <a:rPr lang="en-US" altLang="zh-CN" smtClean="0"/>
              <a:t>Shift+Delete</a:t>
            </a:r>
            <a:r>
              <a:rPr lang="zh-CN" altLang="en-US" smtClean="0"/>
              <a:t>组合键</a:t>
            </a:r>
          </a:p>
          <a:p>
            <a:pPr algn="just" eaLnBrk="1" hangingPunct="1">
              <a:lnSpc>
                <a:spcPct val="130000"/>
              </a:lnSpc>
              <a:buFont typeface="Wingdings" pitchFamily="2" charset="2"/>
              <a:buNone/>
            </a:pPr>
            <a:r>
              <a:rPr lang="zh-CN" altLang="en-US" smtClean="0"/>
              <a:t>对于初学者要特别注意，不要随意移动、删除或重命名</a:t>
            </a:r>
            <a:r>
              <a:rPr lang="en-US" altLang="zh-CN" smtClean="0"/>
              <a:t>C</a:t>
            </a:r>
            <a:r>
              <a:rPr lang="zh-CN" altLang="en-US" smtClean="0"/>
              <a:t>磁盘上的文件夹及文件，以免不小心误操作了系统文件，导致系统异常。</a:t>
            </a:r>
          </a:p>
        </p:txBody>
      </p:sp>
      <p:pic>
        <p:nvPicPr>
          <p:cNvPr id="655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endParaRPr lang="zh-CN" altLang="en-US"/>
          </a:p>
        </p:txBody>
      </p:sp>
    </p:spTree>
  </p:cSld>
  <p:clrMapOvr>
    <a:masterClrMapping/>
  </p:clrMapOvr>
  <p:transition spd="med">
    <p:check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6563" name="内容占位符 2"/>
          <p:cNvSpPr>
            <a:spLocks noGrp="1"/>
          </p:cNvSpPr>
          <p:nvPr>
            <p:ph idx="1"/>
          </p:nvPr>
        </p:nvSpPr>
        <p:spPr/>
        <p:txBody>
          <a:bodyPr/>
          <a:lstStyle/>
          <a:p>
            <a:pPr algn="just" eaLnBrk="1" hangingPunct="1">
              <a:lnSpc>
                <a:spcPct val="130000"/>
              </a:lnSpc>
              <a:buFont typeface="Wingdings" pitchFamily="2" charset="2"/>
              <a:buNone/>
            </a:pPr>
            <a:r>
              <a:rPr lang="en-US" altLang="zh-CN" smtClean="0">
                <a:solidFill>
                  <a:srgbClr val="FF0000"/>
                </a:solidFill>
              </a:rPr>
              <a:t>5. </a:t>
            </a:r>
            <a:r>
              <a:rPr lang="zh-CN" altLang="en-US" smtClean="0">
                <a:solidFill>
                  <a:srgbClr val="FF0000"/>
                </a:solidFill>
              </a:rPr>
              <a:t>重命名选定的文件夹</a:t>
            </a:r>
            <a:r>
              <a:rPr lang="en-US" altLang="zh-CN" smtClean="0">
                <a:solidFill>
                  <a:srgbClr val="FF0000"/>
                </a:solidFill>
              </a:rPr>
              <a:t>/</a:t>
            </a:r>
            <a:r>
              <a:rPr lang="zh-CN" altLang="en-US" smtClean="0">
                <a:solidFill>
                  <a:srgbClr val="FF0000"/>
                </a:solidFill>
              </a:rPr>
              <a:t>文件</a:t>
            </a:r>
          </a:p>
          <a:p>
            <a:pPr lvl="1" algn="just" eaLnBrk="1" hangingPunct="1">
              <a:lnSpc>
                <a:spcPct val="120000"/>
              </a:lnSpc>
              <a:buFont typeface="Wingdings" pitchFamily="2" charset="2"/>
              <a:buNone/>
            </a:pPr>
            <a:r>
              <a:rPr lang="zh-CN" altLang="en-US" smtClean="0"/>
              <a:t>选中文件夹</a:t>
            </a:r>
            <a:r>
              <a:rPr lang="en-US" altLang="zh-CN" smtClean="0"/>
              <a:t>/</a:t>
            </a:r>
            <a:r>
              <a:rPr lang="zh-CN" altLang="en-US" smtClean="0"/>
              <a:t>文件，单击右键</a:t>
            </a:r>
            <a:r>
              <a:rPr lang="en-US" altLang="zh-CN" smtClean="0">
                <a:sym typeface="Wingdings" pitchFamily="2" charset="2"/>
              </a:rPr>
              <a:t></a:t>
            </a:r>
            <a:r>
              <a:rPr lang="zh-CN" altLang="en-US" smtClean="0">
                <a:sym typeface="Wingdings" pitchFamily="2" charset="2"/>
              </a:rPr>
              <a:t>“重命名”，</a:t>
            </a:r>
            <a:r>
              <a:rPr lang="zh-CN" altLang="en-US" smtClean="0"/>
              <a:t>输入新名称后按回车键 </a:t>
            </a:r>
            <a:endParaRPr lang="en-US" altLang="zh-CN" smtClean="0"/>
          </a:p>
          <a:p>
            <a:pPr lvl="1" algn="just" eaLnBrk="1" hangingPunct="1">
              <a:lnSpc>
                <a:spcPct val="120000"/>
              </a:lnSpc>
              <a:buFont typeface="Wingdings" pitchFamily="2" charset="2"/>
              <a:buNone/>
            </a:pPr>
            <a:r>
              <a:rPr lang="zh-CN" altLang="en-US" smtClean="0"/>
              <a:t>重命名之前，相应文件夹或文件必须关闭。 </a:t>
            </a:r>
          </a:p>
          <a:p>
            <a:endParaRPr lang="zh-CN" altLang="en-US" smtClean="0"/>
          </a:p>
        </p:txBody>
      </p:sp>
      <p:sp>
        <p:nvSpPr>
          <p:cNvPr id="4" name="日期占位符 3"/>
          <p:cNvSpPr>
            <a:spLocks noGrp="1"/>
          </p:cNvSpPr>
          <p:nvPr>
            <p:ph type="dt" sz="quarter" idx="10"/>
          </p:nvPr>
        </p:nvSpPr>
        <p:spPr/>
        <p:txBody>
          <a:bodyPr/>
          <a:lstStyle/>
          <a:p>
            <a:pPr>
              <a:defRPr/>
            </a:pPr>
            <a:fld id="{7EC264E8-6A1A-4A66-8B1F-FD11EBB3ACD0}"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DAF6C833-C80D-4CFE-9337-6862390A56E4}" type="slidenum">
              <a:rPr lang="en-US" altLang="zh-CN" smtClean="0"/>
              <a:pPr>
                <a:defRPr/>
              </a:pPr>
              <a:t>78</a:t>
            </a:fld>
            <a:endParaRPr lang="en-US" altLang="zh-CN"/>
          </a:p>
        </p:txBody>
      </p:sp>
    </p:spTree>
  </p:cSld>
  <p:clrMapOvr>
    <a:masterClrMapping/>
  </p:clrMapOvr>
  <p:transition spd="med">
    <p:checke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9CD9509F-46B3-44CC-A1D4-08CE67EF45A3}" type="slidenum">
              <a:rPr lang="en-US" altLang="zh-CN" smtClean="0">
                <a:solidFill>
                  <a:schemeClr val="bg1"/>
                </a:solidFill>
              </a:rPr>
              <a:pPr eaLnBrk="1" hangingPunct="1">
                <a:defRPr/>
              </a:pPr>
              <a:t>79</a:t>
            </a:fld>
            <a:endParaRPr lang="en-US" altLang="zh-CN" smtClean="0">
              <a:solidFill>
                <a:schemeClr val="bg1"/>
              </a:solidFill>
            </a:endParaRPr>
          </a:p>
        </p:txBody>
      </p:sp>
      <p:sp>
        <p:nvSpPr>
          <p:cNvPr id="67587" name="Rectangle 3"/>
          <p:cNvSpPr>
            <a:spLocks noGrp="1" noChangeArrowheads="1"/>
          </p:cNvSpPr>
          <p:nvPr>
            <p:ph type="body" idx="1"/>
          </p:nvPr>
        </p:nvSpPr>
        <p:spPr>
          <a:xfrm>
            <a:off x="847725" y="1628775"/>
            <a:ext cx="8067675" cy="4824413"/>
          </a:xfrm>
        </p:spPr>
        <p:txBody>
          <a:bodyPr/>
          <a:lstStyle/>
          <a:p>
            <a:pPr algn="just" eaLnBrk="1" hangingPunct="1">
              <a:buFont typeface="Wingdings" pitchFamily="2" charset="2"/>
              <a:buNone/>
            </a:pPr>
            <a:r>
              <a:rPr lang="en-US" altLang="zh-CN" smtClean="0">
                <a:solidFill>
                  <a:srgbClr val="FF0000"/>
                </a:solidFill>
              </a:rPr>
              <a:t>6. </a:t>
            </a:r>
            <a:r>
              <a:rPr lang="zh-CN" altLang="en-US" smtClean="0">
                <a:solidFill>
                  <a:srgbClr val="FF0000"/>
                </a:solidFill>
              </a:rPr>
              <a:t>压缩或解压文件夹</a:t>
            </a:r>
            <a:r>
              <a:rPr lang="en-US" altLang="zh-CN" smtClean="0">
                <a:solidFill>
                  <a:srgbClr val="FF0000"/>
                </a:solidFill>
              </a:rPr>
              <a:t>/</a:t>
            </a:r>
            <a:r>
              <a:rPr lang="zh-CN" altLang="en-US" smtClean="0">
                <a:solidFill>
                  <a:srgbClr val="FF0000"/>
                </a:solidFill>
              </a:rPr>
              <a:t>文件 </a:t>
            </a:r>
          </a:p>
          <a:p>
            <a:pPr algn="just" eaLnBrk="1" hangingPunct="1"/>
            <a:r>
              <a:rPr lang="zh-CN" altLang="en-US" smtClean="0"/>
              <a:t>压缩文件：</a:t>
            </a:r>
          </a:p>
          <a:p>
            <a:pPr lvl="1" algn="just" eaLnBrk="1" hangingPunct="1">
              <a:lnSpc>
                <a:spcPct val="130000"/>
              </a:lnSpc>
            </a:pPr>
            <a:r>
              <a:rPr lang="zh-CN" altLang="en-US" smtClean="0"/>
              <a:t>选定需压缩的文件夹或文件，单击右键“发送到→压缩</a:t>
            </a:r>
            <a:r>
              <a:rPr lang="en-US" altLang="zh-CN" smtClean="0"/>
              <a:t>(zipped)</a:t>
            </a:r>
            <a:r>
              <a:rPr lang="zh-CN" altLang="en-US" smtClean="0"/>
              <a:t>文件夹” </a:t>
            </a:r>
          </a:p>
          <a:p>
            <a:pPr algn="just" eaLnBrk="1" hangingPunct="1">
              <a:lnSpc>
                <a:spcPct val="130000"/>
              </a:lnSpc>
            </a:pPr>
            <a:r>
              <a:rPr lang="zh-CN" altLang="en-US" smtClean="0"/>
              <a:t>解压文件：</a:t>
            </a:r>
          </a:p>
          <a:p>
            <a:pPr lvl="1" algn="just" eaLnBrk="1" hangingPunct="1">
              <a:lnSpc>
                <a:spcPct val="140000"/>
              </a:lnSpc>
              <a:buFontTx/>
              <a:buNone/>
            </a:pPr>
            <a:r>
              <a:rPr lang="zh-CN" altLang="en-US" smtClean="0"/>
              <a:t>直接双击，选中解压后的路径</a:t>
            </a:r>
          </a:p>
        </p:txBody>
      </p:sp>
      <p:pic>
        <p:nvPicPr>
          <p:cNvPr id="675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endParaRPr lang="zh-CN" altLang="en-US"/>
          </a:p>
        </p:txBody>
      </p:sp>
    </p:spTree>
  </p:cSld>
  <p:clrMapOvr>
    <a:masterClrMapping/>
  </p:clrMapOvr>
  <p:transition spd="med">
    <p:check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3.2</a:t>
            </a:r>
            <a:endParaRPr lang="zh-CN" altLang="en-US" dirty="0"/>
          </a:p>
        </p:txBody>
      </p:sp>
      <p:sp>
        <p:nvSpPr>
          <p:cNvPr id="3" name="内容占位符 2"/>
          <p:cNvSpPr>
            <a:spLocks noGrp="1"/>
          </p:cNvSpPr>
          <p:nvPr>
            <p:ph sz="half" idx="1"/>
          </p:nvPr>
        </p:nvSpPr>
        <p:spPr/>
        <p:txBody>
          <a:bodyPr/>
          <a:lstStyle/>
          <a:p>
            <a:r>
              <a:rPr lang="en-US" altLang="zh-CN" dirty="0"/>
              <a:t>1994</a:t>
            </a:r>
            <a:r>
              <a:rPr lang="zh-CN" altLang="en-US" dirty="0"/>
              <a:t>年</a:t>
            </a:r>
            <a:r>
              <a:rPr lang="en-US" altLang="zh-CN" dirty="0"/>
              <a:t>windows 3.2</a:t>
            </a:r>
            <a:r>
              <a:rPr lang="zh-CN" altLang="en-US" dirty="0"/>
              <a:t>的中文版本发布，相信国内有不少 </a:t>
            </a:r>
            <a:r>
              <a:rPr lang="en-US" altLang="zh-CN" dirty="0"/>
              <a:t>windows</a:t>
            </a:r>
            <a:r>
              <a:rPr lang="zh-CN" altLang="en-US" dirty="0"/>
              <a:t>的先驱用户就是从这个版本开始接触</a:t>
            </a:r>
            <a:r>
              <a:rPr lang="en-US" altLang="zh-CN" dirty="0"/>
              <a:t>windows</a:t>
            </a:r>
            <a:r>
              <a:rPr lang="zh-CN" altLang="en-US" dirty="0"/>
              <a:t>系统的； 由于消除了语言障碍，降低了学习门槛，很快在国内流行了起来。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08104" y="2420888"/>
            <a:ext cx="2981325" cy="2533650"/>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8</a:t>
            </a:fld>
            <a:endParaRPr lang="en-US" altLang="zh-CN"/>
          </a:p>
        </p:txBody>
      </p:sp>
    </p:spTree>
    <p:extLst>
      <p:ext uri="{BB962C8B-B14F-4D97-AF65-F5344CB8AC3E}">
        <p14:creationId xmlns:p14="http://schemas.microsoft.com/office/powerpoint/2010/main" val="1674715483"/>
      </p:ext>
    </p:extLst>
  </p:cSld>
  <p:clrMapOvr>
    <a:masterClrMapping/>
  </p:clrMapOvr>
  <p:transition spd="med">
    <p:check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D87599C4-C787-4B09-BEC1-312EE69CC5C7}" type="slidenum">
              <a:rPr lang="en-US" altLang="zh-CN" smtClean="0">
                <a:solidFill>
                  <a:schemeClr val="bg1"/>
                </a:solidFill>
              </a:rPr>
              <a:pPr eaLnBrk="1" hangingPunct="1">
                <a:defRPr/>
              </a:pPr>
              <a:t>80</a:t>
            </a:fld>
            <a:endParaRPr lang="en-US" altLang="zh-CN" smtClean="0">
              <a:solidFill>
                <a:schemeClr val="bg1"/>
              </a:solidFill>
            </a:endParaRPr>
          </a:p>
        </p:txBody>
      </p:sp>
      <p:sp>
        <p:nvSpPr>
          <p:cNvPr id="69635" name="AutoShape 2"/>
          <p:cNvSpPr>
            <a:spLocks noGrp="1" noChangeArrowheads="1"/>
          </p:cNvSpPr>
          <p:nvPr>
            <p:ph type="title"/>
          </p:nvPr>
        </p:nvSpPr>
        <p:spPr>
          <a:xfrm>
            <a:off x="1098550" y="685800"/>
            <a:ext cx="8153400" cy="685800"/>
          </a:xfrm>
        </p:spPr>
        <p:txBody>
          <a:bodyPr/>
          <a:lstStyle/>
          <a:p>
            <a:pPr eaLnBrk="1" hangingPunct="1">
              <a:defRPr/>
            </a:pPr>
            <a:r>
              <a:rPr lang="zh-CN" altLang="en-US" dirty="0" smtClean="0">
                <a:solidFill>
                  <a:srgbClr val="002060"/>
                </a:solidFill>
              </a:rPr>
              <a:t>文件与文件夹搜索 </a:t>
            </a:r>
          </a:p>
        </p:txBody>
      </p:sp>
      <p:sp>
        <p:nvSpPr>
          <p:cNvPr id="68612" name="Rectangle 3"/>
          <p:cNvSpPr>
            <a:spLocks noGrp="1" noChangeArrowheads="1"/>
          </p:cNvSpPr>
          <p:nvPr>
            <p:ph type="body" idx="1"/>
          </p:nvPr>
        </p:nvSpPr>
        <p:spPr>
          <a:xfrm>
            <a:off x="847725" y="1628775"/>
            <a:ext cx="8067675" cy="4824413"/>
          </a:xfrm>
        </p:spPr>
        <p:txBody>
          <a:bodyPr/>
          <a:lstStyle/>
          <a:p>
            <a:pPr algn="just" eaLnBrk="1" hangingPunct="1">
              <a:lnSpc>
                <a:spcPct val="90000"/>
              </a:lnSpc>
              <a:buFont typeface="Wingdings" pitchFamily="2" charset="2"/>
              <a:buNone/>
            </a:pPr>
            <a:r>
              <a:rPr lang="en-US" altLang="zh-CN" smtClean="0"/>
              <a:t>1.</a:t>
            </a:r>
            <a:r>
              <a:rPr lang="zh-CN" altLang="en-US" smtClean="0"/>
              <a:t>搜索普通文件。</a:t>
            </a:r>
            <a:endParaRPr lang="en-US" altLang="zh-CN" smtClean="0"/>
          </a:p>
          <a:p>
            <a:pPr algn="just" eaLnBrk="1" hangingPunct="1">
              <a:lnSpc>
                <a:spcPct val="90000"/>
              </a:lnSpc>
              <a:buFont typeface="Wingdings" pitchFamily="2" charset="2"/>
              <a:buNone/>
            </a:pPr>
            <a:r>
              <a:rPr lang="en-US" altLang="zh-CN" smtClean="0"/>
              <a:t>    </a:t>
            </a:r>
            <a:r>
              <a:rPr lang="zh-CN" altLang="en-US" smtClean="0"/>
              <a:t>精确搜索</a:t>
            </a:r>
            <a:endParaRPr lang="en-US" altLang="zh-CN" smtClean="0"/>
          </a:p>
          <a:p>
            <a:pPr algn="just" eaLnBrk="1" hangingPunct="1">
              <a:lnSpc>
                <a:spcPct val="90000"/>
              </a:lnSpc>
              <a:buFont typeface="Wingdings" pitchFamily="2" charset="2"/>
              <a:buNone/>
            </a:pPr>
            <a:r>
              <a:rPr lang="en-US" altLang="zh-CN" smtClean="0"/>
              <a:t>    </a:t>
            </a:r>
            <a:r>
              <a:rPr lang="zh-CN" altLang="en-US" smtClean="0"/>
              <a:t>模糊搜索：？，*</a:t>
            </a:r>
            <a:endParaRPr lang="en-US" altLang="zh-CN" smtClean="0"/>
          </a:p>
          <a:p>
            <a:pPr algn="just" eaLnBrk="1" hangingPunct="1">
              <a:lnSpc>
                <a:spcPct val="90000"/>
              </a:lnSpc>
              <a:buFont typeface="Wingdings" pitchFamily="2" charset="2"/>
              <a:buNone/>
            </a:pPr>
            <a:r>
              <a:rPr lang="en-US" altLang="zh-CN" smtClean="0"/>
              <a:t>2.</a:t>
            </a:r>
            <a:r>
              <a:rPr lang="zh-CN" altLang="en-US" smtClean="0"/>
              <a:t>搜索隐藏文件。</a:t>
            </a:r>
            <a:endParaRPr lang="en-US" altLang="zh-CN" smtClean="0"/>
          </a:p>
          <a:p>
            <a:pPr algn="just" eaLnBrk="1" hangingPunct="1">
              <a:lnSpc>
                <a:spcPct val="90000"/>
              </a:lnSpc>
              <a:buFont typeface="Wingdings" pitchFamily="2" charset="2"/>
              <a:buNone/>
            </a:pPr>
            <a:r>
              <a:rPr lang="zh-CN" altLang="en-US" smtClean="0"/>
              <a:t>点菜单栏里的“工具”</a:t>
            </a:r>
            <a:r>
              <a:rPr lang="en-US" altLang="zh-CN" smtClean="0"/>
              <a:t>—&gt;“</a:t>
            </a:r>
            <a:r>
              <a:rPr lang="zh-CN" altLang="en-US" smtClean="0"/>
              <a:t>文件夹选项”</a:t>
            </a:r>
            <a:r>
              <a:rPr lang="en-US" altLang="zh-CN" smtClean="0"/>
              <a:t>—&gt;“</a:t>
            </a:r>
            <a:r>
              <a:rPr lang="zh-CN" altLang="en-US" smtClean="0"/>
              <a:t>查看”，把“显示隐藏的文件、文件夹和驱动器”前面的小圆点点上（也就是选中这项）。</a:t>
            </a:r>
            <a:endParaRPr lang="zh-CN" altLang="zh-CN" smtClean="0"/>
          </a:p>
        </p:txBody>
      </p:sp>
      <p:pic>
        <p:nvPicPr>
          <p:cNvPr id="686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9635" name="内容占位符 2"/>
          <p:cNvSpPr>
            <a:spLocks noGrp="1"/>
          </p:cNvSpPr>
          <p:nvPr>
            <p:ph idx="1"/>
          </p:nvPr>
        </p:nvSpPr>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0B782EE3-4784-4D7A-92B5-F628A91C1B46}"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D79679CA-7FB3-489B-92FE-D45AFF3A5833}" type="slidenum">
              <a:rPr lang="en-US" altLang="zh-CN" smtClean="0"/>
              <a:pPr>
                <a:defRPr/>
              </a:pPr>
              <a:t>81</a:t>
            </a:fld>
            <a:endParaRPr lang="en-US" altLang="zh-CN"/>
          </a:p>
        </p:txBody>
      </p:sp>
      <p:pic>
        <p:nvPicPr>
          <p:cNvPr id="696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111375"/>
            <a:ext cx="424815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pPr eaLnBrk="1" hangingPunct="1">
              <a:defRPr/>
            </a:pPr>
            <a:r>
              <a:rPr lang="en-US" altLang="zh-CN" sz="3200" dirty="0" smtClean="0"/>
              <a:t> </a:t>
            </a:r>
            <a:r>
              <a:rPr lang="zh-CN" altLang="en-US" dirty="0" smtClean="0">
                <a:solidFill>
                  <a:srgbClr val="002060"/>
                </a:solidFill>
              </a:rPr>
              <a:t>建立文件夹与文件快捷方式</a:t>
            </a:r>
          </a:p>
        </p:txBody>
      </p:sp>
      <p:sp>
        <p:nvSpPr>
          <p:cNvPr id="70659" name="内容占位符 2"/>
          <p:cNvSpPr>
            <a:spLocks noGrp="1"/>
          </p:cNvSpPr>
          <p:nvPr>
            <p:ph idx="1"/>
          </p:nvPr>
        </p:nvSpPr>
        <p:spPr/>
        <p:txBody>
          <a:bodyPr/>
          <a:lstStyle/>
          <a:p>
            <a:pPr eaLnBrk="1" hangingPunct="1"/>
            <a:r>
              <a:rPr lang="zh-CN" altLang="en-US" sz="2800" smtClean="0"/>
              <a:t>快捷方式是</a:t>
            </a:r>
            <a:r>
              <a:rPr lang="en-US" altLang="zh-CN" sz="2800" smtClean="0">
                <a:hlinkClick r:id="rId2" action="ppaction://hlinkfile"/>
              </a:rPr>
              <a:t>Windows</a:t>
            </a:r>
            <a:r>
              <a:rPr lang="zh-CN" altLang="en-US" sz="2800" smtClean="0"/>
              <a:t>提供的一种快速启动程序、打开文件或文件夹的方法。它是</a:t>
            </a:r>
            <a:r>
              <a:rPr lang="zh-CN" altLang="en-US" sz="2800" smtClean="0">
                <a:hlinkClick r:id="rId3" action="ppaction://hlinkfile"/>
              </a:rPr>
              <a:t>应用程序</a:t>
            </a:r>
            <a:r>
              <a:rPr lang="zh-CN" altLang="en-US" sz="2800" smtClean="0"/>
              <a:t>的快速连接。 快捷方式的一般扩展名为*</a:t>
            </a:r>
            <a:r>
              <a:rPr lang="en-US" altLang="zh-CN" sz="2800" smtClean="0"/>
              <a:t>.lnk</a:t>
            </a:r>
            <a:r>
              <a:rPr lang="zh-CN" altLang="en-US" sz="2800" smtClean="0"/>
              <a:t>。</a:t>
            </a:r>
            <a:endParaRPr lang="en-US" altLang="zh-CN" sz="2800" smtClean="0"/>
          </a:p>
          <a:p>
            <a:pPr eaLnBrk="1" hangingPunct="1"/>
            <a:r>
              <a:rPr lang="en-US" altLang="zh-CN" sz="2800" smtClean="0"/>
              <a:t>1.</a:t>
            </a:r>
            <a:r>
              <a:rPr lang="zh-CN" altLang="en-US" sz="2800" smtClean="0"/>
              <a:t>创建一般快捷方式</a:t>
            </a:r>
            <a:endParaRPr lang="en-US" altLang="zh-CN" sz="2800" smtClean="0"/>
          </a:p>
          <a:p>
            <a:pPr eaLnBrk="1" hangingPunct="1"/>
            <a:r>
              <a:rPr lang="zh-CN" altLang="en-US" sz="2800" smtClean="0"/>
              <a:t>选中文件或文件夹，单击右键</a:t>
            </a:r>
            <a:r>
              <a:rPr lang="en-US" altLang="zh-CN" sz="2800" smtClean="0">
                <a:sym typeface="Wingdings" pitchFamily="2" charset="2"/>
              </a:rPr>
              <a:t></a:t>
            </a:r>
            <a:r>
              <a:rPr lang="zh-CN" altLang="en-US" sz="2800" smtClean="0">
                <a:sym typeface="Wingdings" pitchFamily="2" charset="2"/>
              </a:rPr>
              <a:t>“创建快捷方式”</a:t>
            </a:r>
            <a:endParaRPr lang="en-US" altLang="zh-CN" sz="2800" smtClean="0"/>
          </a:p>
          <a:p>
            <a:pPr eaLnBrk="1" hangingPunct="1"/>
            <a:r>
              <a:rPr lang="en-US" altLang="zh-CN" sz="2800" smtClean="0"/>
              <a:t>2.</a:t>
            </a:r>
            <a:r>
              <a:rPr lang="zh-CN" altLang="en-US" sz="2800" smtClean="0"/>
              <a:t>创建桌面快捷方式</a:t>
            </a:r>
            <a:endParaRPr lang="en-US" altLang="zh-CN" sz="2800" smtClean="0"/>
          </a:p>
          <a:p>
            <a:pPr eaLnBrk="1" hangingPunct="1"/>
            <a:r>
              <a:rPr lang="zh-CN" altLang="en-US" sz="2800" smtClean="0"/>
              <a:t>选中文件或文件夹，单击右键</a:t>
            </a:r>
            <a:r>
              <a:rPr lang="en-US" altLang="zh-CN" sz="2800" smtClean="0">
                <a:sym typeface="Wingdings" pitchFamily="2" charset="2"/>
              </a:rPr>
              <a:t></a:t>
            </a:r>
            <a:r>
              <a:rPr lang="zh-CN" altLang="en-US" sz="2800" smtClean="0">
                <a:sym typeface="Wingdings" pitchFamily="2" charset="2"/>
              </a:rPr>
              <a:t>“发送到”</a:t>
            </a:r>
            <a:r>
              <a:rPr lang="en-US" altLang="zh-CN" sz="2800" smtClean="0">
                <a:sym typeface="Wingdings" pitchFamily="2" charset="2"/>
              </a:rPr>
              <a:t> </a:t>
            </a:r>
            <a:r>
              <a:rPr lang="zh-CN" altLang="en-US" sz="2800" smtClean="0">
                <a:sym typeface="Wingdings" pitchFamily="2" charset="2"/>
              </a:rPr>
              <a:t>“桌面快捷方式”</a:t>
            </a:r>
            <a:endParaRPr lang="en-US" altLang="zh-CN" sz="2800" smtClean="0"/>
          </a:p>
          <a:p>
            <a:pPr eaLnBrk="1" hangingPunct="1"/>
            <a:endParaRPr lang="zh-CN" altLang="en-US" smtClean="0"/>
          </a:p>
        </p:txBody>
      </p:sp>
      <p:sp>
        <p:nvSpPr>
          <p:cNvPr id="70660" name="灯片编号占位符 3"/>
          <p:cNvSpPr>
            <a:spLocks noGrp="1"/>
          </p:cNvSpPr>
          <p:nvPr>
            <p:ph type="sldNum" sz="quarter" idx="11"/>
          </p:nvPr>
        </p:nvSpPr>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98BD0010-85A1-4E1D-B031-ECEE5F5D6A3E}" type="slidenum">
              <a:rPr lang="en-US" altLang="zh-CN" smtClean="0">
                <a:solidFill>
                  <a:schemeClr val="bg1"/>
                </a:solidFill>
              </a:rPr>
              <a:pPr eaLnBrk="1" hangingPunct="1">
                <a:defRPr/>
              </a:pPr>
              <a:t>82</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650" y="2205038"/>
            <a:ext cx="7839075" cy="4392612"/>
          </a:xfrm>
        </p:spPr>
        <p:txBody>
          <a:bodyPr/>
          <a:lstStyle/>
          <a:p>
            <a:pPr eaLnBrk="1" hangingPunct="1">
              <a:defRPr/>
            </a:pPr>
            <a:r>
              <a:rPr lang="en-US" altLang="zh-CN" dirty="0"/>
              <a:t>1</a:t>
            </a:r>
            <a:r>
              <a:rPr lang="en-US" altLang="zh-CN" dirty="0" smtClean="0"/>
              <a:t>.</a:t>
            </a:r>
            <a:r>
              <a:rPr lang="zh-CN" altLang="en-US" dirty="0" smtClean="0"/>
              <a:t>以</a:t>
            </a:r>
            <a:r>
              <a:rPr lang="en-US" altLang="zh-CN" dirty="0" smtClean="0"/>
              <a:t>Administrator</a:t>
            </a:r>
            <a:r>
              <a:rPr lang="zh-CN" altLang="en-US" dirty="0" smtClean="0"/>
              <a:t>用户进入操作系统。双击“计算机”，在计算机窗口中，单击“工具”</a:t>
            </a:r>
            <a:r>
              <a:rPr lang="en-US" altLang="zh-CN" dirty="0" smtClean="0"/>
              <a:t>-</a:t>
            </a:r>
            <a:r>
              <a:rPr lang="en-US" altLang="zh-CN" dirty="0" smtClean="0">
                <a:sym typeface="Wingdings" pitchFamily="2" charset="2"/>
              </a:rPr>
              <a:t></a:t>
            </a:r>
            <a:r>
              <a:rPr lang="zh-CN" altLang="en-US" dirty="0" smtClean="0">
                <a:sym typeface="Wingdings" pitchFamily="2" charset="2"/>
              </a:rPr>
              <a:t>“文件夹选项”</a:t>
            </a:r>
            <a:r>
              <a:rPr lang="en-US" altLang="zh-CN" dirty="0" smtClean="0">
                <a:sym typeface="Wingdings" pitchFamily="2" charset="2"/>
              </a:rPr>
              <a:t>-</a:t>
            </a:r>
            <a:r>
              <a:rPr lang="zh-CN" altLang="en-US" dirty="0" smtClean="0">
                <a:sym typeface="Wingdings" pitchFamily="2" charset="2"/>
              </a:rPr>
              <a:t>“查看”</a:t>
            </a:r>
            <a:endParaRPr lang="en-US" altLang="zh-CN" dirty="0" smtClean="0">
              <a:sym typeface="Wingdings" pitchFamily="2" charset="2"/>
            </a:endParaRPr>
          </a:p>
          <a:p>
            <a:pPr marL="0" indent="0" eaLnBrk="1" hangingPunct="1">
              <a:buFont typeface="Wingdings" pitchFamily="2" charset="2"/>
              <a:buNone/>
              <a:defRPr/>
            </a:pPr>
            <a:r>
              <a:rPr lang="zh-CN" altLang="en-US" dirty="0" smtClean="0">
                <a:sym typeface="Wingdings" pitchFamily="2" charset="2"/>
              </a:rPr>
              <a:t>在“高级设置”栏下的“用彩色显示加密或压缩的</a:t>
            </a:r>
            <a:r>
              <a:rPr lang="en-US" altLang="zh-CN" dirty="0" smtClean="0">
                <a:sym typeface="Wingdings" pitchFamily="2" charset="2"/>
              </a:rPr>
              <a:t>NTFS</a:t>
            </a:r>
            <a:r>
              <a:rPr lang="zh-CN" altLang="en-US" dirty="0" smtClean="0">
                <a:sym typeface="Wingdings" pitchFamily="2" charset="2"/>
              </a:rPr>
              <a:t>文件”复选框中打钩。</a:t>
            </a:r>
            <a:endParaRPr lang="zh-CN" altLang="en-US" dirty="0" smtClean="0"/>
          </a:p>
        </p:txBody>
      </p:sp>
      <p:sp>
        <p:nvSpPr>
          <p:cNvPr id="17412" name="灯片编号占位符 3"/>
          <p:cNvSpPr>
            <a:spLocks noGrp="1"/>
          </p:cNvSpPr>
          <p:nvPr>
            <p:ph type="sldNum" sz="quarter" idx="11"/>
          </p:nvPr>
        </p:nvSpPr>
        <p:spPr>
          <a:xfrm>
            <a:off x="84138" y="6242050"/>
            <a:ext cx="587375" cy="488950"/>
          </a:xfrm>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E8AD50BF-8524-48D8-80AF-62EDD4C7BA5E}" type="slidenum">
              <a:rPr lang="en-US" altLang="zh-CN" smtClean="0">
                <a:solidFill>
                  <a:schemeClr val="bg1"/>
                </a:solidFill>
              </a:rPr>
              <a:pPr eaLnBrk="1" hangingPunct="1">
                <a:defRPr/>
              </a:pPr>
              <a:t>83</a:t>
            </a:fld>
            <a:endParaRPr lang="en-US" altLang="zh-CN" smtClean="0">
              <a:solidFill>
                <a:schemeClr val="bg1"/>
              </a:solidFill>
            </a:endParaRPr>
          </a:p>
        </p:txBody>
      </p:sp>
      <p:sp>
        <p:nvSpPr>
          <p:cNvPr id="5" name="标题 1"/>
          <p:cNvSpPr>
            <a:spLocks noGrp="1"/>
          </p:cNvSpPr>
          <p:nvPr>
            <p:ph type="title"/>
          </p:nvPr>
        </p:nvSpPr>
        <p:spPr/>
        <p:txBody>
          <a:bodyPr/>
          <a:lstStyle/>
          <a:p>
            <a:pPr eaLnBrk="1" hangingPunct="1">
              <a:defRPr/>
            </a:pPr>
            <a:r>
              <a:rPr lang="zh-CN" altLang="en-US" dirty="0" smtClean="0">
                <a:solidFill>
                  <a:srgbClr val="002060"/>
                </a:solidFill>
                <a:latin typeface="华文隶书" pitchFamily="2" charset="-122"/>
                <a:ea typeface="华文隶书" pitchFamily="2" charset="-122"/>
              </a:rPr>
              <a:t>加密文件</a:t>
            </a:r>
            <a:r>
              <a:rPr lang="en-US" altLang="zh-CN" dirty="0" smtClean="0">
                <a:solidFill>
                  <a:srgbClr val="002060"/>
                </a:solidFill>
                <a:latin typeface="华文隶书" pitchFamily="2" charset="-122"/>
                <a:ea typeface="华文隶书" pitchFamily="2" charset="-122"/>
              </a:rPr>
              <a:t>/</a:t>
            </a:r>
            <a:r>
              <a:rPr lang="zh-CN" altLang="en-US" smtClean="0">
                <a:solidFill>
                  <a:srgbClr val="002060"/>
                </a:solidFill>
                <a:latin typeface="华文隶书" pitchFamily="2" charset="-122"/>
                <a:ea typeface="华文隶书" pitchFamily="2" charset="-122"/>
              </a:rPr>
              <a:t>文件夹</a:t>
            </a:r>
            <a:endParaRPr lang="zh-CN" altLang="en-US" dirty="0" smtClean="0">
              <a:solidFill>
                <a:srgbClr val="002060"/>
              </a:solidFill>
              <a:latin typeface="华文隶书" pitchFamily="2" charset="-122"/>
              <a:ea typeface="华文隶书" pitchFamily="2" charset="-122"/>
            </a:endParaRPr>
          </a:p>
        </p:txBody>
      </p:sp>
    </p:spTree>
  </p:cSld>
  <p:clrMapOvr>
    <a:masterClrMapping/>
  </p:clrMapOvr>
  <p:transition spd="med">
    <p:checke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a:defRPr/>
            </a:pPr>
            <a:endParaRPr lang="zh-CN" altLang="en-US" smtClean="0"/>
          </a:p>
        </p:txBody>
      </p:sp>
      <p:sp>
        <p:nvSpPr>
          <p:cNvPr id="72707" name="内容占位符 2"/>
          <p:cNvSpPr>
            <a:spLocks noGrp="1"/>
          </p:cNvSpPr>
          <p:nvPr>
            <p:ph idx="1"/>
          </p:nvPr>
        </p:nvSpPr>
        <p:spPr/>
        <p:txBody>
          <a:bodyPr/>
          <a:lstStyle/>
          <a:p>
            <a:endParaRPr lang="zh-CN" altLang="en-US" smtClean="0"/>
          </a:p>
        </p:txBody>
      </p:sp>
      <p:sp>
        <p:nvSpPr>
          <p:cNvPr id="18436" name="灯片编号占位符 3"/>
          <p:cNvSpPr>
            <a:spLocks noGrp="1"/>
          </p:cNvSpPr>
          <p:nvPr>
            <p:ph type="sldNum" sz="quarter" idx="11"/>
          </p:nvPr>
        </p:nvSpPr>
        <p:spPr>
          <a:xfrm>
            <a:off x="84138" y="6242050"/>
            <a:ext cx="587375" cy="488950"/>
          </a:xfrm>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A672DB0B-9D8C-4FCE-BC2C-5FC41CA39C8F}" type="slidenum">
              <a:rPr lang="en-US" altLang="zh-CN" smtClean="0">
                <a:solidFill>
                  <a:schemeClr val="bg1"/>
                </a:solidFill>
              </a:rPr>
              <a:pPr eaLnBrk="1" hangingPunct="1">
                <a:defRPr/>
              </a:pPr>
              <a:t>84</a:t>
            </a:fld>
            <a:endParaRPr lang="en-US" altLang="zh-CN" smtClean="0">
              <a:solidFill>
                <a:schemeClr val="bg1"/>
              </a:solidFill>
            </a:endParaRPr>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060575"/>
            <a:ext cx="37719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p:cNvSpPr>
            <a:spLocks noGrp="1"/>
          </p:cNvSpPr>
          <p:nvPr>
            <p:ph idx="1"/>
          </p:nvPr>
        </p:nvSpPr>
        <p:spPr/>
        <p:txBody>
          <a:bodyPr/>
          <a:lstStyle/>
          <a:p>
            <a:pPr eaLnBrk="1" hangingPunct="1"/>
            <a:r>
              <a:rPr lang="en-US" altLang="zh-CN" smtClean="0"/>
              <a:t>2.</a:t>
            </a:r>
            <a:r>
              <a:rPr lang="zh-CN" altLang="en-US" smtClean="0"/>
              <a:t>创建</a:t>
            </a:r>
            <a:r>
              <a:rPr lang="en-US" altLang="zh-CN" smtClean="0"/>
              <a:t>student</a:t>
            </a:r>
            <a:r>
              <a:rPr lang="zh-CN" altLang="en-US" smtClean="0"/>
              <a:t>新用户</a:t>
            </a:r>
            <a:endParaRPr lang="en-US" altLang="zh-CN" smtClean="0"/>
          </a:p>
          <a:p>
            <a:pPr eaLnBrk="1" hangingPunct="1"/>
            <a:endParaRPr lang="zh-CN" altLang="en-US" smtClean="0"/>
          </a:p>
        </p:txBody>
      </p:sp>
      <p:sp>
        <p:nvSpPr>
          <p:cNvPr id="16388" name="灯片编号占位符 3"/>
          <p:cNvSpPr>
            <a:spLocks noGrp="1"/>
          </p:cNvSpPr>
          <p:nvPr>
            <p:ph type="sldNum" sz="quarter" idx="11"/>
          </p:nvPr>
        </p:nvSpPr>
        <p:spPr>
          <a:xfrm>
            <a:off x="84138" y="6242050"/>
            <a:ext cx="587375" cy="488950"/>
          </a:xfrm>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2B31A10E-8D05-49A9-A503-CFF86F1E8D92}" type="slidenum">
              <a:rPr lang="en-US" altLang="zh-CN" smtClean="0">
                <a:solidFill>
                  <a:schemeClr val="bg1"/>
                </a:solidFill>
              </a:rPr>
              <a:pPr eaLnBrk="1" hangingPunct="1">
                <a:defRPr/>
              </a:pPr>
              <a:t>85</a:t>
            </a:fld>
            <a:endParaRPr lang="en-US" altLang="zh-CN" smtClean="0">
              <a:solidFill>
                <a:schemeClr val="bg1"/>
              </a:solidFill>
            </a:endParaRPr>
          </a:p>
        </p:txBody>
      </p:sp>
      <p:pic>
        <p:nvPicPr>
          <p:cNvPr id="7373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492375"/>
            <a:ext cx="5789613"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endParaRPr lang="zh-CN" altLang="en-US"/>
          </a:p>
        </p:txBody>
      </p:sp>
    </p:spTree>
  </p:cSld>
  <p:clrMapOvr>
    <a:masterClrMapping/>
  </p:clrMapOvr>
  <p:transition spd="med">
    <p:check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defRPr/>
            </a:pPr>
            <a:endParaRPr lang="zh-CN" altLang="en-US" smtClean="0"/>
          </a:p>
        </p:txBody>
      </p:sp>
      <p:sp>
        <p:nvSpPr>
          <p:cNvPr id="3" name="内容占位符 2"/>
          <p:cNvSpPr>
            <a:spLocks noGrp="1"/>
          </p:cNvSpPr>
          <p:nvPr>
            <p:ph idx="1"/>
          </p:nvPr>
        </p:nvSpPr>
        <p:spPr/>
        <p:txBody>
          <a:bodyPr/>
          <a:lstStyle/>
          <a:p>
            <a:pPr eaLnBrk="1" hangingPunct="1">
              <a:defRPr/>
            </a:pPr>
            <a:r>
              <a:rPr lang="en-US" altLang="zh-CN" sz="2800" dirty="0" smtClean="0"/>
              <a:t>3.</a:t>
            </a:r>
            <a:r>
              <a:rPr lang="zh-CN" altLang="en-US" sz="2800" dirty="0" smtClean="0"/>
              <a:t>在一个</a:t>
            </a:r>
            <a:r>
              <a:rPr lang="en-US" altLang="zh-CN" sz="2800" dirty="0" smtClean="0"/>
              <a:t>NTFS</a:t>
            </a:r>
            <a:r>
              <a:rPr lang="zh-CN" altLang="en-US" sz="2800" dirty="0" smtClean="0"/>
              <a:t>分区上创建一个文件</a:t>
            </a:r>
            <a:r>
              <a:rPr lang="en-US" altLang="zh-CN" sz="2800" dirty="0" smtClean="0"/>
              <a:t>efs.txt,</a:t>
            </a:r>
            <a:r>
              <a:rPr lang="zh-CN" altLang="en-US" sz="2800" dirty="0" smtClean="0"/>
              <a:t>并输入内容“</a:t>
            </a:r>
            <a:r>
              <a:rPr lang="en-US" altLang="zh-CN" sz="2800" dirty="0" smtClean="0"/>
              <a:t>EFS</a:t>
            </a:r>
            <a:r>
              <a:rPr lang="zh-CN" altLang="en-US" sz="2800" dirty="0" smtClean="0"/>
              <a:t>测试实验”。</a:t>
            </a:r>
            <a:endParaRPr lang="en-US" altLang="zh-CN" sz="2800" dirty="0" smtClean="0"/>
          </a:p>
          <a:p>
            <a:pPr eaLnBrk="1" hangingPunct="1">
              <a:defRPr/>
            </a:pPr>
            <a:r>
              <a:rPr lang="en-US" altLang="zh-CN" sz="2800" dirty="0" smtClean="0"/>
              <a:t>4.</a:t>
            </a:r>
            <a:r>
              <a:rPr lang="zh-CN" altLang="en-US" sz="2800" dirty="0" smtClean="0"/>
              <a:t>右单击“</a:t>
            </a:r>
            <a:r>
              <a:rPr lang="en-US" altLang="zh-CN" sz="2800" dirty="0" smtClean="0"/>
              <a:t>efs.txt”-</a:t>
            </a:r>
            <a:r>
              <a:rPr lang="en-US" altLang="zh-CN" sz="2800" dirty="0" smtClean="0">
                <a:sym typeface="Wingdings" pitchFamily="2" charset="2"/>
              </a:rPr>
              <a:t></a:t>
            </a:r>
            <a:r>
              <a:rPr lang="zh-CN" altLang="en-US" sz="2800" dirty="0" smtClean="0">
                <a:sym typeface="Wingdings" pitchFamily="2" charset="2"/>
              </a:rPr>
              <a:t>“属性”</a:t>
            </a:r>
            <a:r>
              <a:rPr lang="en-US" altLang="zh-CN" sz="2800" dirty="0" smtClean="0">
                <a:sym typeface="Wingdings" pitchFamily="2" charset="2"/>
              </a:rPr>
              <a:t>,</a:t>
            </a:r>
            <a:r>
              <a:rPr lang="zh-CN" altLang="en-US" sz="2800" dirty="0" smtClean="0">
                <a:sym typeface="Wingdings" pitchFamily="2" charset="2"/>
              </a:rPr>
              <a:t>打开其“属性”对话框。选择“属性”对话框中的“常规”</a:t>
            </a:r>
            <a:endParaRPr lang="en-US" altLang="zh-CN" sz="2800" dirty="0" smtClean="0">
              <a:sym typeface="Wingdings" pitchFamily="2" charset="2"/>
            </a:endParaRPr>
          </a:p>
          <a:p>
            <a:pPr marL="0" indent="0" eaLnBrk="1" hangingPunct="1">
              <a:buFont typeface="Wingdings" pitchFamily="2" charset="2"/>
              <a:buNone/>
              <a:defRPr/>
            </a:pPr>
            <a:r>
              <a:rPr lang="en-US" altLang="zh-CN" sz="2800" dirty="0" smtClean="0">
                <a:sym typeface="Wingdings" pitchFamily="2" charset="2"/>
              </a:rPr>
              <a:t>    </a:t>
            </a:r>
            <a:r>
              <a:rPr lang="zh-CN" altLang="en-US" sz="2800" dirty="0" smtClean="0">
                <a:sym typeface="Wingdings" pitchFamily="2" charset="2"/>
              </a:rPr>
              <a:t>选项卡，单击下方的“高级”，在“压缩或加密属性”栏下的“加密内容以便保护数据”复选框前打钩。</a:t>
            </a:r>
            <a:endParaRPr lang="zh-CN" altLang="en-US" sz="2800" dirty="0" smtClean="0"/>
          </a:p>
        </p:txBody>
      </p:sp>
      <p:sp>
        <p:nvSpPr>
          <p:cNvPr id="19460" name="灯片编号占位符 3"/>
          <p:cNvSpPr>
            <a:spLocks noGrp="1"/>
          </p:cNvSpPr>
          <p:nvPr>
            <p:ph type="sldNum" sz="quarter" idx="11"/>
          </p:nvPr>
        </p:nvSpPr>
        <p:spPr>
          <a:xfrm>
            <a:off x="84138" y="6242050"/>
            <a:ext cx="587375" cy="488950"/>
          </a:xfrm>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fld id="{DE0CCE09-418D-49CB-8FC2-4DD70D38F5E2}" type="slidenum">
              <a:rPr lang="en-US" altLang="zh-CN" smtClean="0">
                <a:solidFill>
                  <a:schemeClr val="bg1"/>
                </a:solidFill>
              </a:rPr>
              <a:pPr eaLnBrk="1" hangingPunct="1">
                <a:defRPr/>
              </a:pPr>
              <a:t>86</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75779" name="内容占位符 2"/>
          <p:cNvSpPr>
            <a:spLocks noGrp="1"/>
          </p:cNvSpPr>
          <p:nvPr>
            <p:ph idx="1"/>
          </p:nvPr>
        </p:nvSpPr>
        <p:spPr/>
        <p:txBody>
          <a:bodyPr/>
          <a:lstStyle/>
          <a:p>
            <a:r>
              <a:rPr lang="en-US" altLang="zh-CN" smtClean="0"/>
              <a:t>5.</a:t>
            </a:r>
            <a:r>
              <a:rPr lang="zh-CN" altLang="en-US" smtClean="0"/>
              <a:t>注销“</a:t>
            </a:r>
            <a:r>
              <a:rPr lang="en-US" altLang="zh-CN" smtClean="0"/>
              <a:t>Administrator</a:t>
            </a:r>
            <a:r>
              <a:rPr lang="zh-CN" altLang="en-US" smtClean="0"/>
              <a:t>”用户，以“</a:t>
            </a:r>
            <a:r>
              <a:rPr lang="en-US" altLang="zh-CN" smtClean="0"/>
              <a:t>student</a:t>
            </a:r>
            <a:r>
              <a:rPr lang="zh-CN" altLang="en-US" smtClean="0"/>
              <a:t>”用户登录，访问</a:t>
            </a:r>
            <a:r>
              <a:rPr lang="en-US" altLang="zh-CN" smtClean="0"/>
              <a:t>efs.txt</a:t>
            </a:r>
            <a:r>
              <a:rPr lang="zh-CN" altLang="en-US" smtClean="0"/>
              <a:t>文件被拒绝。</a:t>
            </a:r>
          </a:p>
        </p:txBody>
      </p:sp>
      <p:sp>
        <p:nvSpPr>
          <p:cNvPr id="4" name="日期占位符 3"/>
          <p:cNvSpPr>
            <a:spLocks noGrp="1"/>
          </p:cNvSpPr>
          <p:nvPr>
            <p:ph type="dt" sz="quarter" idx="10"/>
          </p:nvPr>
        </p:nvSpPr>
        <p:spPr/>
        <p:txBody>
          <a:bodyPr/>
          <a:lstStyle/>
          <a:p>
            <a:pPr>
              <a:defRPr/>
            </a:pPr>
            <a:fld id="{6CE59109-3F3C-4D5B-99CD-F44746BBA4FF}"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9B04C7B4-591A-4B1E-A89A-BA13CC232D8B}" type="slidenum">
              <a:rPr lang="en-US" altLang="zh-CN" smtClean="0"/>
              <a:pPr>
                <a:defRPr/>
              </a:pPr>
              <a:t>87</a:t>
            </a:fld>
            <a:endParaRPr lang="en-US" altLang="zh-CN"/>
          </a:p>
        </p:txBody>
      </p:sp>
    </p:spTree>
  </p:cSld>
  <p:clrMapOvr>
    <a:masterClrMapping/>
  </p:clrMapOvr>
  <p:transition spd="med">
    <p:checke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solidFill>
                  <a:srgbClr val="002060"/>
                </a:solidFill>
              </a:rPr>
              <a:t>文件夹</a:t>
            </a:r>
            <a:r>
              <a:rPr lang="zh-CN" altLang="en-US" dirty="0" smtClean="0">
                <a:solidFill>
                  <a:srgbClr val="002060"/>
                </a:solidFill>
              </a:rPr>
              <a:t>的目录结构</a:t>
            </a:r>
            <a:endParaRPr lang="zh-CN" altLang="en-US" dirty="0">
              <a:solidFill>
                <a:srgbClr val="002060"/>
              </a:solidFill>
            </a:endParaRPr>
          </a:p>
        </p:txBody>
      </p:sp>
      <p:sp>
        <p:nvSpPr>
          <p:cNvPr id="76803" name="内容占位符 2"/>
          <p:cNvSpPr>
            <a:spLocks noGrp="1"/>
          </p:cNvSpPr>
          <p:nvPr>
            <p:ph idx="1"/>
          </p:nvPr>
        </p:nvSpPr>
        <p:spPr/>
        <p:txBody>
          <a:bodyPr/>
          <a:lstStyle/>
          <a:p>
            <a:r>
              <a:rPr lang="zh-CN" altLang="en-US" smtClean="0"/>
              <a:t>目录：存储文件的路径</a:t>
            </a:r>
            <a:endParaRPr lang="en-US" altLang="zh-CN" smtClean="0"/>
          </a:p>
          <a:p>
            <a:r>
              <a:rPr lang="zh-CN" altLang="en-US" smtClean="0"/>
              <a:t>操作系统以树形目录结构存储文件夹和文件</a:t>
            </a:r>
          </a:p>
        </p:txBody>
      </p:sp>
      <p:sp>
        <p:nvSpPr>
          <p:cNvPr id="4" name="日期占位符 3"/>
          <p:cNvSpPr>
            <a:spLocks noGrp="1"/>
          </p:cNvSpPr>
          <p:nvPr>
            <p:ph type="dt" sz="quarter" idx="10"/>
          </p:nvPr>
        </p:nvSpPr>
        <p:spPr/>
        <p:txBody>
          <a:bodyPr/>
          <a:lstStyle/>
          <a:p>
            <a:pPr>
              <a:defRPr/>
            </a:pPr>
            <a:fld id="{D4E64980-85F0-4D72-996A-081F1A440239}"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D22798B7-517F-48A1-A3D9-F909985F4691}" type="slidenum">
              <a:rPr lang="en-US" altLang="zh-CN" smtClean="0"/>
              <a:pPr>
                <a:defRPr/>
              </a:pPr>
              <a:t>88</a:t>
            </a:fld>
            <a:endParaRPr lang="en-US" altLang="zh-CN"/>
          </a:p>
        </p:txBody>
      </p:sp>
      <p:pic>
        <p:nvPicPr>
          <p:cNvPr id="76806" name="墨迹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2978150"/>
            <a:ext cx="6229350"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heck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3600" dirty="0" smtClean="0">
                <a:solidFill>
                  <a:srgbClr val="002060"/>
                </a:solidFill>
              </a:rPr>
              <a:t>2.3</a:t>
            </a:r>
            <a:r>
              <a:rPr lang="zh-CN" altLang="en-US" sz="3600" dirty="0" smtClean="0">
                <a:solidFill>
                  <a:srgbClr val="002060"/>
                </a:solidFill>
              </a:rPr>
              <a:t>、 </a:t>
            </a:r>
            <a:r>
              <a:rPr lang="en-US" altLang="zh-CN" sz="3600" dirty="0" smtClean="0">
                <a:solidFill>
                  <a:srgbClr val="002060"/>
                </a:solidFill>
              </a:rPr>
              <a:t>Windows</a:t>
            </a:r>
            <a:r>
              <a:rPr lang="zh-CN" altLang="en-US" sz="3600" dirty="0" smtClean="0">
                <a:solidFill>
                  <a:srgbClr val="002060"/>
                </a:solidFill>
              </a:rPr>
              <a:t>操作系统常用命令</a:t>
            </a:r>
            <a:endParaRPr lang="en-US" altLang="zh-CN" sz="3600" dirty="0" smtClean="0">
              <a:solidFill>
                <a:srgbClr val="002060"/>
              </a:solidFill>
            </a:endParaRPr>
          </a:p>
        </p:txBody>
      </p:sp>
      <p:sp>
        <p:nvSpPr>
          <p:cNvPr id="77827" name="内容占位符 2"/>
          <p:cNvSpPr>
            <a:spLocks noGrp="1"/>
          </p:cNvSpPr>
          <p:nvPr>
            <p:ph idx="1"/>
          </p:nvPr>
        </p:nvSpPr>
        <p:spPr>
          <a:xfrm>
            <a:off x="179388" y="1844675"/>
            <a:ext cx="9505950" cy="4392613"/>
          </a:xfrm>
        </p:spPr>
        <p:txBody>
          <a:bodyPr/>
          <a:lstStyle/>
          <a:p>
            <a:pPr eaLnBrk="1" hangingPunct="1"/>
            <a:endParaRPr lang="en-US" altLang="zh-CN" smtClean="0"/>
          </a:p>
          <a:p>
            <a:pPr eaLnBrk="1" hangingPunct="1"/>
            <a:r>
              <a:rPr lang="en-US" altLang="zh-CN" smtClean="0"/>
              <a:t>ipconfig/all</a:t>
            </a:r>
          </a:p>
          <a:p>
            <a:pPr eaLnBrk="1" hangingPunct="1"/>
            <a:r>
              <a:rPr lang="en-US" altLang="zh-CN" smtClean="0"/>
              <a:t>(</a:t>
            </a:r>
            <a:r>
              <a:rPr lang="zh-CN" altLang="zh-CN" smtClean="0">
                <a:solidFill>
                  <a:srgbClr val="FF0000"/>
                </a:solidFill>
              </a:rPr>
              <a:t>显示所有</a:t>
            </a:r>
            <a:r>
              <a:rPr lang="zh-CN" altLang="en-US" smtClean="0">
                <a:solidFill>
                  <a:srgbClr val="FF0000"/>
                </a:solidFill>
              </a:rPr>
              <a:t>网络</a:t>
            </a:r>
            <a:r>
              <a:rPr lang="zh-CN" altLang="zh-CN" smtClean="0">
                <a:solidFill>
                  <a:srgbClr val="FF0000"/>
                </a:solidFill>
              </a:rPr>
              <a:t>适配器</a:t>
            </a:r>
            <a:r>
              <a:rPr lang="zh-CN" altLang="en-US" smtClean="0">
                <a:solidFill>
                  <a:srgbClr val="FF0000"/>
                </a:solidFill>
              </a:rPr>
              <a:t>（网卡）</a:t>
            </a:r>
            <a:r>
              <a:rPr lang="zh-CN" altLang="zh-CN" smtClean="0">
                <a:solidFill>
                  <a:srgbClr val="FF0000"/>
                </a:solidFill>
              </a:rPr>
              <a:t>的完整</a:t>
            </a:r>
            <a:r>
              <a:rPr lang="en-US" altLang="zh-CN" smtClean="0">
                <a:solidFill>
                  <a:srgbClr val="FF0000"/>
                </a:solidFill>
              </a:rPr>
              <a:t>TCP/IP</a:t>
            </a:r>
            <a:r>
              <a:rPr lang="zh-CN" altLang="zh-CN" smtClean="0">
                <a:solidFill>
                  <a:srgbClr val="FF0000"/>
                </a:solidFill>
              </a:rPr>
              <a:t>配置信息</a:t>
            </a:r>
            <a:r>
              <a:rPr lang="en-US" altLang="zh-CN" smtClean="0"/>
              <a:t>)</a:t>
            </a:r>
          </a:p>
          <a:p>
            <a:pPr eaLnBrk="1" hangingPunct="1"/>
            <a:r>
              <a:rPr lang="en-US" altLang="zh-CN" smtClean="0"/>
              <a:t>Ping</a:t>
            </a:r>
          </a:p>
          <a:p>
            <a:pPr eaLnBrk="1" hangingPunct="1"/>
            <a:r>
              <a:rPr lang="en-US" altLang="zh-CN" smtClean="0"/>
              <a:t>(</a:t>
            </a:r>
            <a:r>
              <a:rPr lang="zh-CN" altLang="en-US" smtClean="0">
                <a:solidFill>
                  <a:srgbClr val="FF0000"/>
                </a:solidFill>
              </a:rPr>
              <a:t>测试本主机与目标主机的连通性</a:t>
            </a:r>
            <a:r>
              <a:rPr lang="en-US" altLang="zh-CN" smtClean="0"/>
              <a:t>)</a:t>
            </a:r>
          </a:p>
          <a:p>
            <a:pPr eaLnBrk="1" hangingPunct="1"/>
            <a:r>
              <a:rPr lang="en-US" altLang="zh-CN" smtClean="0"/>
              <a:t>Shutdown</a:t>
            </a:r>
          </a:p>
          <a:p>
            <a:pPr eaLnBrk="1" hangingPunct="1"/>
            <a:r>
              <a:rPr lang="en-US" altLang="zh-CN" smtClean="0"/>
              <a:t>(</a:t>
            </a:r>
            <a:r>
              <a:rPr lang="zh-CN" altLang="en-US" smtClean="0">
                <a:solidFill>
                  <a:srgbClr val="FF0000"/>
                </a:solidFill>
              </a:rPr>
              <a:t>关闭主机</a:t>
            </a:r>
            <a:r>
              <a:rPr lang="en-US" altLang="zh-CN" smtClean="0"/>
              <a:t>)</a:t>
            </a:r>
          </a:p>
          <a:p>
            <a:pPr eaLnBrk="1" hangingPunct="1"/>
            <a:endParaRPr lang="zh-CN" altLang="en-US" smtClean="0"/>
          </a:p>
        </p:txBody>
      </p:sp>
      <p:sp>
        <p:nvSpPr>
          <p:cNvPr id="4" name="日期占位符 3"/>
          <p:cNvSpPr>
            <a:spLocks noGrp="1"/>
          </p:cNvSpPr>
          <p:nvPr>
            <p:ph type="dt" sz="quarter" idx="10"/>
          </p:nvPr>
        </p:nvSpPr>
        <p:spPr/>
        <p:txBody>
          <a:bodyPr/>
          <a:lstStyle/>
          <a:p>
            <a:pPr>
              <a:defRPr/>
            </a:pPr>
            <a:fld id="{353A0013-310D-4582-9CE2-641A17726D55}" type="datetime1">
              <a:rPr lang="zh-CN" altLang="en-US"/>
              <a:pPr>
                <a:defRPr/>
              </a:pPr>
              <a:t>2020/4/19</a:t>
            </a:fld>
            <a:endParaRPr lang="en-US" altLang="zh-CN"/>
          </a:p>
        </p:txBody>
      </p:sp>
      <p:sp>
        <p:nvSpPr>
          <p:cNvPr id="5" name="页脚占位符 4"/>
          <p:cNvSpPr>
            <a:spLocks noGrp="1"/>
          </p:cNvSpPr>
          <p:nvPr>
            <p:ph type="ftr" sz="quarter" idx="4294967295"/>
          </p:nvPr>
        </p:nvSpPr>
        <p:spPr/>
        <p:txBody>
          <a:bodyPr/>
          <a:lstStyle/>
          <a:p>
            <a:pPr>
              <a:defRPr/>
            </a:pPr>
            <a:r>
              <a:rPr lang="en-US" altLang="zh-CN"/>
              <a:t>计算机文化基础 - 第一章 计算机的基础知识</a:t>
            </a:r>
          </a:p>
        </p:txBody>
      </p:sp>
      <p:sp>
        <p:nvSpPr>
          <p:cNvPr id="6" name="灯片编号占位符 5"/>
          <p:cNvSpPr>
            <a:spLocks noGrp="1"/>
          </p:cNvSpPr>
          <p:nvPr>
            <p:ph type="sldNum" sz="quarter" idx="11"/>
          </p:nvPr>
        </p:nvSpPr>
        <p:spPr/>
        <p:txBody>
          <a:bodyPr/>
          <a:lstStyle/>
          <a:p>
            <a:pPr>
              <a:defRPr/>
            </a:pPr>
            <a:fld id="{4C02084F-3FFD-4079-86FC-825EF124BE71}" type="slidenum">
              <a:rPr lang="en-US" altLang="zh-CN"/>
              <a:pPr>
                <a:defRPr/>
              </a:pPr>
              <a:t>89</a:t>
            </a:fld>
            <a:endParaRPr lang="en-US" altLang="zh-CN"/>
          </a:p>
        </p:txBody>
      </p:sp>
    </p:spTree>
  </p:cSld>
  <p:clrMapOvr>
    <a:masterClrMapping/>
  </p:clrMapOvr>
  <p:transition spd="med">
    <p:check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95</a:t>
            </a:r>
            <a:endParaRPr lang="zh-CN" altLang="en-US" dirty="0"/>
          </a:p>
        </p:txBody>
      </p:sp>
      <p:sp>
        <p:nvSpPr>
          <p:cNvPr id="3" name="内容占位符 2"/>
          <p:cNvSpPr>
            <a:spLocks noGrp="1"/>
          </p:cNvSpPr>
          <p:nvPr>
            <p:ph sz="half" idx="1"/>
          </p:nvPr>
        </p:nvSpPr>
        <p:spPr/>
        <p:txBody>
          <a:bodyPr/>
          <a:lstStyle/>
          <a:p>
            <a:r>
              <a:rPr lang="en-US" altLang="zh-CN" dirty="0"/>
              <a:t>Windows 95</a:t>
            </a:r>
            <a:r>
              <a:rPr lang="zh-CN" altLang="en-US" dirty="0"/>
              <a:t>是一个 混合的</a:t>
            </a:r>
            <a:r>
              <a:rPr lang="en-US" altLang="zh-CN" dirty="0"/>
              <a:t>16</a:t>
            </a:r>
            <a:r>
              <a:rPr lang="zh-CN" altLang="en-US" dirty="0"/>
              <a:t>位</a:t>
            </a:r>
            <a:r>
              <a:rPr lang="en-US" altLang="zh-CN" dirty="0"/>
              <a:t>/32</a:t>
            </a:r>
            <a:r>
              <a:rPr lang="zh-CN" altLang="en-US" dirty="0"/>
              <a:t>位 </a:t>
            </a:r>
            <a:r>
              <a:rPr lang="en-US" altLang="zh-CN" dirty="0"/>
              <a:t>Windows</a:t>
            </a:r>
            <a:r>
              <a:rPr lang="zh-CN" altLang="en-US" dirty="0"/>
              <a:t>系统，其版 本号为</a:t>
            </a:r>
            <a:r>
              <a:rPr lang="en-US" altLang="zh-CN" dirty="0"/>
              <a:t>4.0</a:t>
            </a:r>
            <a:r>
              <a:rPr lang="zh-CN" altLang="en-US" dirty="0"/>
              <a:t>。 </a:t>
            </a:r>
          </a:p>
        </p:txBody>
      </p:sp>
      <p:pic>
        <p:nvPicPr>
          <p:cNvPr id="8" name="内容占位符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6056" y="2204864"/>
            <a:ext cx="3843338" cy="1910518"/>
          </a:xfrm>
        </p:spPr>
      </p:pic>
      <p:sp>
        <p:nvSpPr>
          <p:cNvPr id="5" name="日期占位符 4"/>
          <p:cNvSpPr>
            <a:spLocks noGrp="1"/>
          </p:cNvSpPr>
          <p:nvPr>
            <p:ph type="dt" sz="half" idx="10"/>
          </p:nvPr>
        </p:nvSpPr>
        <p:spPr/>
        <p:txBody>
          <a:bodyPr/>
          <a:lstStyle/>
          <a:p>
            <a:pPr>
              <a:defRPr/>
            </a:pPr>
            <a:fld id="{CA0433CF-FBD7-4429-9494-BCDB0245EBE1}" type="datetime1">
              <a:rPr lang="zh-CN" altLang="en-US" smtClean="0"/>
              <a:pPr>
                <a:defRPr/>
              </a:pPr>
              <a:t>2020/4/19</a:t>
            </a:fld>
            <a:endParaRPr lang="en-US" altLang="zh-CN"/>
          </a:p>
        </p:txBody>
      </p:sp>
      <p:sp>
        <p:nvSpPr>
          <p:cNvPr id="6" name="页脚占位符 5"/>
          <p:cNvSpPr>
            <a:spLocks noGrp="1"/>
          </p:cNvSpPr>
          <p:nvPr>
            <p:ph type="ftr" sz="quarter" idx="11"/>
          </p:nvPr>
        </p:nvSpPr>
        <p:spPr/>
        <p:txBody>
          <a:bodyPr/>
          <a:lstStyle/>
          <a:p>
            <a:pPr>
              <a:defRPr/>
            </a:pPr>
            <a:r>
              <a:rPr lang="en-US" altLang="zh-CN" smtClean="0"/>
              <a:t>计算机文化基础 - 第一章 计算机的基础知识</a:t>
            </a:r>
            <a:endParaRPr lang="en-US" altLang="zh-CN"/>
          </a:p>
        </p:txBody>
      </p:sp>
      <p:sp>
        <p:nvSpPr>
          <p:cNvPr id="7" name="灯片编号占位符 6"/>
          <p:cNvSpPr>
            <a:spLocks noGrp="1"/>
          </p:cNvSpPr>
          <p:nvPr>
            <p:ph type="sldNum" sz="quarter" idx="12"/>
          </p:nvPr>
        </p:nvSpPr>
        <p:spPr/>
        <p:txBody>
          <a:bodyPr/>
          <a:lstStyle/>
          <a:p>
            <a:pPr>
              <a:defRPr/>
            </a:pPr>
            <a:fld id="{D978231F-CE32-484C-A335-E6CDE49C17CA}" type="slidenum">
              <a:rPr lang="en-US" altLang="zh-CN" smtClean="0"/>
              <a:pPr>
                <a:defRPr/>
              </a:pPr>
              <a:t>9</a:t>
            </a:fld>
            <a:endParaRPr lang="en-US" altLang="zh-CN"/>
          </a:p>
        </p:txBody>
      </p:sp>
    </p:spTree>
    <p:extLst>
      <p:ext uri="{BB962C8B-B14F-4D97-AF65-F5344CB8AC3E}">
        <p14:creationId xmlns:p14="http://schemas.microsoft.com/office/powerpoint/2010/main" val="557637811"/>
      </p:ext>
    </p:extLst>
  </p:cSld>
  <p:clrMapOvr>
    <a:masterClrMapping/>
  </p:clrMapOvr>
  <p:transition spd="med">
    <p:checke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78851" name="内容占位符 2"/>
          <p:cNvSpPr>
            <a:spLocks noGrp="1"/>
          </p:cNvSpPr>
          <p:nvPr>
            <p:ph idx="1"/>
          </p:nvPr>
        </p:nvSpPr>
        <p:spPr/>
        <p:txBody>
          <a:bodyPr/>
          <a:lstStyle/>
          <a:p>
            <a:r>
              <a:rPr lang="en-US" altLang="zh-CN" smtClean="0"/>
              <a:t>ipconfig/all</a:t>
            </a:r>
            <a:r>
              <a:rPr lang="zh-CN" altLang="en-US" smtClean="0"/>
              <a:t>命令</a:t>
            </a:r>
          </a:p>
        </p:txBody>
      </p:sp>
      <p:sp>
        <p:nvSpPr>
          <p:cNvPr id="4" name="日期占位符 3"/>
          <p:cNvSpPr>
            <a:spLocks noGrp="1"/>
          </p:cNvSpPr>
          <p:nvPr>
            <p:ph type="dt" sz="quarter" idx="10"/>
          </p:nvPr>
        </p:nvSpPr>
        <p:spPr/>
        <p:txBody>
          <a:bodyPr/>
          <a:lstStyle/>
          <a:p>
            <a:pPr>
              <a:defRPr/>
            </a:pPr>
            <a:fld id="{A67CD9E3-1983-4646-8550-95CB7B716D73}"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40E30A14-FF74-4684-AFB8-0BCAF8484AC5}" type="slidenum">
              <a:rPr lang="en-US" altLang="zh-CN" smtClean="0"/>
              <a:pPr>
                <a:defRPr/>
              </a:pPr>
              <a:t>90</a:t>
            </a:fld>
            <a:endParaRPr lang="en-US" altLang="zh-CN"/>
          </a:p>
        </p:txBody>
      </p:sp>
      <p:pic>
        <p:nvPicPr>
          <p:cNvPr id="788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2565400"/>
            <a:ext cx="5364163" cy="3500438"/>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79875" name="内容占位符 2"/>
          <p:cNvSpPr>
            <a:spLocks noGrp="1"/>
          </p:cNvSpPr>
          <p:nvPr>
            <p:ph idx="1"/>
          </p:nvPr>
        </p:nvSpPr>
        <p:spPr/>
        <p:txBody>
          <a:bodyPr/>
          <a:lstStyle/>
          <a:p>
            <a:r>
              <a:rPr lang="en-US" altLang="zh-CN" smtClean="0"/>
              <a:t>ping</a:t>
            </a:r>
            <a:r>
              <a:rPr lang="zh-CN" altLang="en-US" smtClean="0"/>
              <a:t>命令</a:t>
            </a:r>
          </a:p>
        </p:txBody>
      </p:sp>
      <p:sp>
        <p:nvSpPr>
          <p:cNvPr id="4" name="日期占位符 3"/>
          <p:cNvSpPr>
            <a:spLocks noGrp="1"/>
          </p:cNvSpPr>
          <p:nvPr>
            <p:ph type="dt" sz="quarter" idx="10"/>
          </p:nvPr>
        </p:nvSpPr>
        <p:spPr/>
        <p:txBody>
          <a:bodyPr/>
          <a:lstStyle/>
          <a:p>
            <a:pPr>
              <a:defRPr/>
            </a:pPr>
            <a:fld id="{A67CD9E3-1983-4646-8550-95CB7B716D73}" type="datetime1">
              <a:rPr lang="zh-CN" altLang="en-US" smtClean="0"/>
              <a:pPr>
                <a:defRPr/>
              </a:pPr>
              <a:t>2020/4/19</a:t>
            </a:fld>
            <a:endParaRPr lang="en-US" altLang="zh-CN"/>
          </a:p>
        </p:txBody>
      </p:sp>
      <p:sp>
        <p:nvSpPr>
          <p:cNvPr id="5" name="灯片编号占位符 4"/>
          <p:cNvSpPr>
            <a:spLocks noGrp="1"/>
          </p:cNvSpPr>
          <p:nvPr>
            <p:ph type="sldNum" sz="quarter" idx="11"/>
          </p:nvPr>
        </p:nvSpPr>
        <p:spPr/>
        <p:txBody>
          <a:bodyPr/>
          <a:lstStyle/>
          <a:p>
            <a:pPr>
              <a:defRPr/>
            </a:pPr>
            <a:fld id="{B129F048-2ABE-4538-B397-B808003772DB}" type="slidenum">
              <a:rPr lang="en-US" altLang="zh-CN" smtClean="0"/>
              <a:pPr>
                <a:defRPr/>
              </a:pPr>
              <a:t>91</a:t>
            </a:fld>
            <a:endParaRPr lang="en-US" altLang="zh-CN"/>
          </a:p>
        </p:txBody>
      </p:sp>
      <p:pic>
        <p:nvPicPr>
          <p:cNvPr id="798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565400"/>
            <a:ext cx="5456237" cy="3562350"/>
          </a:xfrm>
          <a:prstGeom prst="rect">
            <a:avLst/>
          </a:prstGeom>
          <a:noFill/>
          <a:ln>
            <a:noFill/>
          </a:ln>
          <a:effectLst>
            <a:outerShdw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pic>
    </p:spTree>
  </p:cSld>
  <p:clrMapOvr>
    <a:masterClrMapping/>
  </p:clrMapOvr>
  <p:transition spd="med">
    <p:check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defRPr/>
            </a:pPr>
            <a:endParaRPr lang="zh-CN" altLang="en-US" smtClean="0"/>
          </a:p>
        </p:txBody>
      </p:sp>
      <p:sp>
        <p:nvSpPr>
          <p:cNvPr id="3" name="内容占位符 2"/>
          <p:cNvSpPr>
            <a:spLocks noGrp="1"/>
          </p:cNvSpPr>
          <p:nvPr>
            <p:ph idx="1"/>
          </p:nvPr>
        </p:nvSpPr>
        <p:spPr/>
        <p:txBody>
          <a:bodyPr/>
          <a:lstStyle/>
          <a:p>
            <a:pPr eaLnBrk="1" hangingPunct="1">
              <a:defRPr/>
            </a:pPr>
            <a:r>
              <a:rPr lang="en-US" altLang="zh-CN" dirty="0" smtClean="0"/>
              <a:t>shutdown [-i | -l | -s | -r | -a] [-f] [-m \</a:t>
            </a:r>
            <a:r>
              <a:rPr lang="en-US" altLang="zh-CN" dirty="0" err="1" smtClean="0"/>
              <a:t>computername</a:t>
            </a:r>
            <a:r>
              <a:rPr lang="en-US" altLang="zh-CN" dirty="0" smtClean="0"/>
              <a:t>] [-t xx] [-c "comment"] [-d </a:t>
            </a:r>
            <a:r>
              <a:rPr lang="en-US" altLang="zh-CN" dirty="0" err="1" smtClean="0"/>
              <a:t>up:xx:yy</a:t>
            </a:r>
            <a:r>
              <a:rPr lang="en-US" altLang="zh-CN" dirty="0" smtClean="0"/>
              <a:t>]</a:t>
            </a:r>
          </a:p>
          <a:p>
            <a:pPr marL="0" indent="0" eaLnBrk="1" hangingPunct="1">
              <a:buFont typeface="Wingdings" pitchFamily="2" charset="2"/>
              <a:buNone/>
              <a:defRPr/>
            </a:pPr>
            <a:r>
              <a:rPr lang="en-US" altLang="zh-CN" dirty="0" smtClean="0"/>
              <a:t>  </a:t>
            </a:r>
          </a:p>
          <a:p>
            <a:pPr marL="0" indent="0" eaLnBrk="1" hangingPunct="1">
              <a:buFont typeface="Wingdings" pitchFamily="2" charset="2"/>
              <a:buNone/>
              <a:defRPr/>
            </a:pPr>
            <a:endParaRPr lang="en-US" altLang="zh-CN" dirty="0" smtClean="0"/>
          </a:p>
          <a:p>
            <a:pPr eaLnBrk="1" hangingPunct="1">
              <a:defRPr/>
            </a:pPr>
            <a:endParaRPr lang="zh-CN" altLang="en-US" dirty="0"/>
          </a:p>
        </p:txBody>
      </p:sp>
      <p:sp>
        <p:nvSpPr>
          <p:cNvPr id="48132"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C6FD595-579E-4B18-939E-FCDCB53E607E}" type="slidenum">
              <a:rPr lang="en-US" altLang="zh-CN" smtClean="0">
                <a:solidFill>
                  <a:schemeClr val="bg1"/>
                </a:solidFill>
              </a:rPr>
              <a:pPr eaLnBrk="1" hangingPunct="1">
                <a:defRPr/>
              </a:pPr>
              <a:t>92</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eaLnBrk="1" hangingPunct="1">
              <a:defRPr/>
            </a:pPr>
            <a:endParaRPr lang="zh-CN" altLang="en-US" smtClean="0"/>
          </a:p>
        </p:txBody>
      </p:sp>
      <p:sp>
        <p:nvSpPr>
          <p:cNvPr id="81923" name="内容占位符 2"/>
          <p:cNvSpPr>
            <a:spLocks noGrp="1"/>
          </p:cNvSpPr>
          <p:nvPr>
            <p:ph idx="1"/>
          </p:nvPr>
        </p:nvSpPr>
        <p:spPr/>
        <p:txBody>
          <a:bodyPr/>
          <a:lstStyle/>
          <a:p>
            <a:pPr eaLnBrk="1" hangingPunct="1"/>
            <a:r>
              <a:rPr lang="en-US" altLang="zh-CN" sz="2800" smtClean="0"/>
              <a:t>-i </a:t>
            </a:r>
            <a:r>
              <a:rPr lang="zh-CN" altLang="en-US" sz="2800" smtClean="0"/>
              <a:t>显示 </a:t>
            </a:r>
            <a:r>
              <a:rPr lang="en-US" altLang="zh-CN" sz="2800" smtClean="0"/>
              <a:t>GUI </a:t>
            </a:r>
            <a:r>
              <a:rPr lang="zh-CN" altLang="en-US" sz="2800" smtClean="0"/>
              <a:t>界面，必须是第一个选项</a:t>
            </a:r>
          </a:p>
          <a:p>
            <a:pPr eaLnBrk="1" hangingPunct="1"/>
            <a:r>
              <a:rPr lang="en-US" altLang="zh-CN" sz="2800" smtClean="0"/>
              <a:t>-l </a:t>
            </a:r>
            <a:r>
              <a:rPr lang="zh-CN" altLang="en-US" sz="2800" smtClean="0"/>
              <a:t>注销</a:t>
            </a:r>
            <a:r>
              <a:rPr lang="en-US" altLang="zh-CN" sz="2800" smtClean="0"/>
              <a:t>(</a:t>
            </a:r>
            <a:r>
              <a:rPr lang="zh-CN" altLang="en-US" sz="2800" smtClean="0"/>
              <a:t>不能与选项 </a:t>
            </a:r>
            <a:r>
              <a:rPr lang="en-US" altLang="zh-CN" sz="2800" smtClean="0"/>
              <a:t>-m </a:t>
            </a:r>
            <a:r>
              <a:rPr lang="zh-CN" altLang="en-US" sz="2800" smtClean="0"/>
              <a:t>一起使用</a:t>
            </a:r>
            <a:r>
              <a:rPr lang="en-US" altLang="zh-CN" sz="2800" smtClean="0"/>
              <a:t>)</a:t>
            </a:r>
          </a:p>
          <a:p>
            <a:pPr eaLnBrk="1" hangingPunct="1"/>
            <a:r>
              <a:rPr lang="en-US" altLang="zh-CN" sz="2800" smtClean="0">
                <a:solidFill>
                  <a:srgbClr val="FF0000"/>
                </a:solidFill>
              </a:rPr>
              <a:t>-s </a:t>
            </a:r>
            <a:r>
              <a:rPr lang="zh-CN" altLang="en-US" sz="2800" smtClean="0">
                <a:solidFill>
                  <a:srgbClr val="FF0000"/>
                </a:solidFill>
              </a:rPr>
              <a:t>关闭本地计算机</a:t>
            </a:r>
          </a:p>
          <a:p>
            <a:pPr eaLnBrk="1" hangingPunct="1"/>
            <a:r>
              <a:rPr lang="en-US" altLang="zh-CN" sz="2800" smtClean="0"/>
              <a:t>-r </a:t>
            </a:r>
            <a:r>
              <a:rPr lang="zh-CN" altLang="en-US" sz="2800" smtClean="0"/>
              <a:t>关闭并重启动本地计算机</a:t>
            </a:r>
          </a:p>
          <a:p>
            <a:pPr eaLnBrk="1" hangingPunct="1"/>
            <a:r>
              <a:rPr lang="en-US" altLang="zh-CN" sz="2800" smtClean="0">
                <a:solidFill>
                  <a:srgbClr val="FF0000"/>
                </a:solidFill>
              </a:rPr>
              <a:t>-a </a:t>
            </a:r>
            <a:r>
              <a:rPr lang="zh-CN" altLang="en-US" sz="2800" smtClean="0">
                <a:solidFill>
                  <a:srgbClr val="FF0000"/>
                </a:solidFill>
              </a:rPr>
              <a:t>放弃系统关机  </a:t>
            </a:r>
          </a:p>
          <a:p>
            <a:pPr eaLnBrk="1" hangingPunct="1"/>
            <a:r>
              <a:rPr lang="en-US" altLang="zh-CN" sz="2800" smtClean="0">
                <a:solidFill>
                  <a:srgbClr val="FF0000"/>
                </a:solidFill>
              </a:rPr>
              <a:t>-t xx </a:t>
            </a:r>
            <a:r>
              <a:rPr lang="zh-CN" altLang="en-US" sz="2800" smtClean="0">
                <a:solidFill>
                  <a:srgbClr val="FF0000"/>
                </a:solidFill>
              </a:rPr>
              <a:t>设置关闭的超时为 </a:t>
            </a:r>
            <a:r>
              <a:rPr lang="en-US" altLang="zh-CN" sz="2800" smtClean="0">
                <a:solidFill>
                  <a:srgbClr val="FF0000"/>
                </a:solidFill>
              </a:rPr>
              <a:t>xx </a:t>
            </a:r>
            <a:r>
              <a:rPr lang="zh-CN" altLang="en-US" sz="2800" smtClean="0">
                <a:solidFill>
                  <a:srgbClr val="FF0000"/>
                </a:solidFill>
              </a:rPr>
              <a:t>秒</a:t>
            </a:r>
          </a:p>
          <a:p>
            <a:pPr eaLnBrk="1" hangingPunct="1"/>
            <a:r>
              <a:rPr lang="en-US" altLang="zh-CN" sz="2800" smtClean="0"/>
              <a:t>-c "comment" </a:t>
            </a:r>
            <a:r>
              <a:rPr lang="zh-CN" altLang="en-US" sz="2800" smtClean="0"/>
              <a:t>关闭注释</a:t>
            </a:r>
            <a:r>
              <a:rPr lang="en-US" altLang="zh-CN" sz="2800" smtClean="0"/>
              <a:t>(</a:t>
            </a:r>
            <a:r>
              <a:rPr lang="zh-CN" altLang="en-US" sz="2800" smtClean="0"/>
              <a:t>最大 </a:t>
            </a:r>
            <a:r>
              <a:rPr lang="en-US" altLang="zh-CN" sz="2800" smtClean="0"/>
              <a:t>127 </a:t>
            </a:r>
            <a:r>
              <a:rPr lang="zh-CN" altLang="en-US" sz="2800" smtClean="0"/>
              <a:t>个字符</a:t>
            </a:r>
            <a:r>
              <a:rPr lang="en-US" altLang="zh-CN" sz="2800" smtClean="0"/>
              <a:t>)</a:t>
            </a:r>
          </a:p>
          <a:p>
            <a:pPr eaLnBrk="1" hangingPunct="1"/>
            <a:endParaRPr lang="zh-CN" altLang="en-US" smtClean="0"/>
          </a:p>
        </p:txBody>
      </p:sp>
      <p:sp>
        <p:nvSpPr>
          <p:cNvPr id="49156"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40FCD59-69B6-4FE9-88BB-ADACB8F0A0F0}" type="slidenum">
              <a:rPr lang="en-US" altLang="zh-CN" smtClean="0">
                <a:solidFill>
                  <a:schemeClr val="bg1"/>
                </a:solidFill>
              </a:rPr>
              <a:pPr eaLnBrk="1" hangingPunct="1">
                <a:defRPr/>
              </a:pPr>
              <a:t>93</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eaLnBrk="1" hangingPunct="1">
              <a:defRPr/>
            </a:pPr>
            <a:endParaRPr lang="zh-CN" altLang="en-US" smtClean="0"/>
          </a:p>
        </p:txBody>
      </p:sp>
      <p:sp>
        <p:nvSpPr>
          <p:cNvPr id="3" name="内容占位符 2"/>
          <p:cNvSpPr>
            <a:spLocks noGrp="1"/>
          </p:cNvSpPr>
          <p:nvPr>
            <p:ph idx="1"/>
          </p:nvPr>
        </p:nvSpPr>
        <p:spPr/>
        <p:txBody>
          <a:bodyPr/>
          <a:lstStyle/>
          <a:p>
            <a:pPr eaLnBrk="1" hangingPunct="1">
              <a:defRPr/>
            </a:pPr>
            <a:r>
              <a:rPr lang="en-US" altLang="zh-CN" sz="2800" dirty="0" smtClean="0"/>
              <a:t>-f </a:t>
            </a:r>
            <a:r>
              <a:rPr lang="zh-CN" altLang="en-US" sz="2800" dirty="0" smtClean="0"/>
              <a:t>强制运行的应用程序关闭而没有警告</a:t>
            </a:r>
          </a:p>
          <a:p>
            <a:pPr eaLnBrk="1" hangingPunct="1">
              <a:defRPr/>
            </a:pPr>
            <a:r>
              <a:rPr lang="en-US" altLang="zh-CN" sz="2800" dirty="0" smtClean="0"/>
              <a:t>-d [u][p]:</a:t>
            </a:r>
            <a:r>
              <a:rPr lang="en-US" altLang="zh-CN" sz="2800" dirty="0" err="1" smtClean="0"/>
              <a:t>xx:yy</a:t>
            </a:r>
            <a:r>
              <a:rPr lang="en-US" altLang="zh-CN" sz="2800" dirty="0" smtClean="0"/>
              <a:t> </a:t>
            </a:r>
            <a:r>
              <a:rPr lang="zh-CN" altLang="en-US" sz="2800" dirty="0" smtClean="0"/>
              <a:t>关闭原因代码</a:t>
            </a:r>
          </a:p>
          <a:p>
            <a:pPr eaLnBrk="1" hangingPunct="1">
              <a:defRPr/>
            </a:pPr>
            <a:r>
              <a:rPr lang="en-US" altLang="zh-CN" sz="2800" dirty="0" smtClean="0"/>
              <a:t>u </a:t>
            </a:r>
            <a:r>
              <a:rPr lang="zh-CN" altLang="en-US" sz="2800" dirty="0" smtClean="0"/>
              <a:t>是用户代码</a:t>
            </a:r>
          </a:p>
          <a:p>
            <a:pPr eaLnBrk="1" hangingPunct="1">
              <a:defRPr/>
            </a:pPr>
            <a:r>
              <a:rPr lang="en-US" altLang="zh-CN" sz="2800" dirty="0" smtClean="0"/>
              <a:t>p </a:t>
            </a:r>
            <a:r>
              <a:rPr lang="zh-CN" altLang="en-US" sz="2800" dirty="0" smtClean="0"/>
              <a:t>是一个计划的关闭代码</a:t>
            </a:r>
          </a:p>
          <a:p>
            <a:pPr eaLnBrk="1" hangingPunct="1">
              <a:defRPr/>
            </a:pPr>
            <a:r>
              <a:rPr lang="en-US" altLang="zh-CN" sz="2800" dirty="0" smtClean="0"/>
              <a:t>xx </a:t>
            </a:r>
            <a:r>
              <a:rPr lang="zh-CN" altLang="en-US" sz="2800" dirty="0" smtClean="0"/>
              <a:t>是一个主要原因代码</a:t>
            </a:r>
            <a:r>
              <a:rPr lang="en-US" altLang="zh-CN" sz="2800" dirty="0" smtClean="0"/>
              <a:t>(</a:t>
            </a:r>
            <a:r>
              <a:rPr lang="zh-CN" altLang="en-US" sz="2800" dirty="0" smtClean="0"/>
              <a:t>小于 </a:t>
            </a:r>
            <a:r>
              <a:rPr lang="en-US" altLang="zh-CN" sz="2800" dirty="0" smtClean="0"/>
              <a:t>256 </a:t>
            </a:r>
            <a:r>
              <a:rPr lang="zh-CN" altLang="en-US" sz="2800" dirty="0" smtClean="0"/>
              <a:t>的正整数</a:t>
            </a:r>
            <a:r>
              <a:rPr lang="en-US" altLang="zh-CN" sz="2800" dirty="0" smtClean="0"/>
              <a:t>)</a:t>
            </a:r>
          </a:p>
          <a:p>
            <a:pPr eaLnBrk="1" hangingPunct="1">
              <a:defRPr/>
            </a:pPr>
            <a:r>
              <a:rPr lang="en-US" altLang="zh-CN" sz="2800" dirty="0" err="1" smtClean="0"/>
              <a:t>yy</a:t>
            </a:r>
            <a:r>
              <a:rPr lang="en-US" altLang="zh-CN" sz="2800" dirty="0" smtClean="0"/>
              <a:t> </a:t>
            </a:r>
            <a:r>
              <a:rPr lang="zh-CN" altLang="en-US" sz="2800" dirty="0" smtClean="0"/>
              <a:t>是一个次要原因代码</a:t>
            </a:r>
            <a:r>
              <a:rPr lang="en-US" altLang="zh-CN" sz="2800" dirty="0" smtClean="0"/>
              <a:t>(</a:t>
            </a:r>
            <a:r>
              <a:rPr lang="zh-CN" altLang="en-US" sz="2800" dirty="0" smtClean="0"/>
              <a:t>小于 </a:t>
            </a:r>
            <a:r>
              <a:rPr lang="en-US" altLang="zh-CN" sz="2800" dirty="0" smtClean="0"/>
              <a:t>65536 </a:t>
            </a:r>
            <a:r>
              <a:rPr lang="zh-CN" altLang="en-US" sz="2800" dirty="0" smtClean="0"/>
              <a:t>的正整数</a:t>
            </a:r>
            <a:r>
              <a:rPr lang="en-US" altLang="zh-CN" sz="2800" dirty="0" smtClean="0"/>
              <a:t>)</a:t>
            </a:r>
          </a:p>
          <a:p>
            <a:pPr eaLnBrk="1" hangingPunct="1">
              <a:defRPr/>
            </a:pPr>
            <a:r>
              <a:rPr lang="en-US" altLang="zh-CN" sz="2800" dirty="0" smtClean="0">
                <a:solidFill>
                  <a:srgbClr val="FF0000"/>
                </a:solidFill>
              </a:rPr>
              <a:t>-f</a:t>
            </a:r>
            <a:r>
              <a:rPr lang="zh-CN" altLang="en-US" sz="2800" dirty="0" smtClean="0">
                <a:solidFill>
                  <a:srgbClr val="FF0000"/>
                </a:solidFill>
              </a:rPr>
              <a:t>：强行关闭应用程序</a:t>
            </a:r>
          </a:p>
          <a:p>
            <a:pPr eaLnBrk="1" hangingPunct="1">
              <a:defRPr/>
            </a:pPr>
            <a:r>
              <a:rPr lang="en-US" altLang="zh-CN" sz="2800" dirty="0" smtClean="0"/>
              <a:t>-</a:t>
            </a:r>
            <a:r>
              <a:rPr lang="en-US" altLang="zh-CN" sz="2800" smtClean="0"/>
              <a:t>m \\</a:t>
            </a:r>
            <a:r>
              <a:rPr lang="zh-CN" altLang="en-US" sz="2800" smtClean="0"/>
              <a:t>计</a:t>
            </a:r>
            <a:r>
              <a:rPr lang="zh-CN" altLang="en-US" sz="2800" dirty="0" smtClean="0"/>
              <a:t>算机名：指定远程计算机</a:t>
            </a:r>
          </a:p>
          <a:p>
            <a:pPr marL="0" indent="0" eaLnBrk="1" hangingPunct="1">
              <a:buFont typeface="Wingdings" pitchFamily="2" charset="2"/>
              <a:buNone/>
              <a:defRPr/>
            </a:pPr>
            <a:endParaRPr lang="zh-CN" altLang="en-US" dirty="0" smtClean="0"/>
          </a:p>
          <a:p>
            <a:pPr eaLnBrk="1" hangingPunct="1">
              <a:defRPr/>
            </a:pPr>
            <a:endParaRPr lang="zh-CN" altLang="en-US" dirty="0"/>
          </a:p>
        </p:txBody>
      </p:sp>
      <p:sp>
        <p:nvSpPr>
          <p:cNvPr id="50180"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CACA263-11EC-44C1-B164-87F16350E2C8}" type="slidenum">
              <a:rPr lang="en-US" altLang="zh-CN" smtClean="0">
                <a:solidFill>
                  <a:schemeClr val="bg1"/>
                </a:solidFill>
              </a:rPr>
              <a:pPr eaLnBrk="1" hangingPunct="1">
                <a:defRPr/>
              </a:pPr>
              <a:t>94</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pPr eaLnBrk="1" hangingPunct="1">
              <a:defRPr/>
            </a:pPr>
            <a:endParaRPr lang="zh-CN" altLang="en-US" smtClean="0"/>
          </a:p>
        </p:txBody>
      </p:sp>
      <p:sp>
        <p:nvSpPr>
          <p:cNvPr id="83971" name="内容占位符 2"/>
          <p:cNvSpPr>
            <a:spLocks noGrp="1"/>
          </p:cNvSpPr>
          <p:nvPr>
            <p:ph idx="1"/>
          </p:nvPr>
        </p:nvSpPr>
        <p:spPr>
          <a:xfrm>
            <a:off x="468313" y="1844675"/>
            <a:ext cx="8486775" cy="4392613"/>
          </a:xfrm>
        </p:spPr>
        <p:txBody>
          <a:bodyPr/>
          <a:lstStyle/>
          <a:p>
            <a:pPr marL="0" indent="0" eaLnBrk="1" hangingPunct="1">
              <a:buFont typeface="Wingdings" pitchFamily="2" charset="2"/>
              <a:buNone/>
            </a:pPr>
            <a:r>
              <a:rPr lang="zh-CN" altLang="en-US" sz="2800" smtClean="0"/>
              <a:t>关闭本地计算机：</a:t>
            </a:r>
            <a:endParaRPr lang="en-US" altLang="zh-CN" sz="2800" smtClean="0"/>
          </a:p>
          <a:p>
            <a:pPr marL="0" indent="0" eaLnBrk="1" hangingPunct="1">
              <a:buFont typeface="Wingdings" pitchFamily="2" charset="2"/>
              <a:buNone/>
            </a:pPr>
            <a:r>
              <a:rPr lang="en-US" altLang="zh-CN" sz="2800" smtClean="0"/>
              <a:t>1</a:t>
            </a:r>
            <a:r>
              <a:rPr lang="zh-CN" altLang="en-US" sz="2800" smtClean="0"/>
              <a:t>）你正在下载一个软件或一部电影（大约需要</a:t>
            </a:r>
            <a:r>
              <a:rPr lang="en-US" altLang="zh-CN" sz="2800" smtClean="0"/>
              <a:t>1</a:t>
            </a:r>
            <a:r>
              <a:rPr lang="zh-CN" altLang="en-US" sz="2800" smtClean="0"/>
              <a:t>小时），而您有急事要去外地，怎么办？</a:t>
            </a:r>
          </a:p>
          <a:p>
            <a:pPr marL="0" indent="0" eaLnBrk="1" hangingPunct="1">
              <a:buFont typeface="Wingdings" pitchFamily="2" charset="2"/>
              <a:buNone/>
            </a:pPr>
            <a:r>
              <a:rPr lang="en-US" altLang="zh-CN" sz="2800" smtClean="0"/>
              <a:t>shutdown –s –t 3600</a:t>
            </a:r>
          </a:p>
          <a:p>
            <a:pPr marL="0" indent="0" eaLnBrk="1" hangingPunct="1">
              <a:buFont typeface="Wingdings" pitchFamily="2" charset="2"/>
              <a:buNone/>
            </a:pPr>
            <a:r>
              <a:rPr lang="en-US" altLang="zh-CN" sz="2800" smtClean="0"/>
              <a:t> (</a:t>
            </a:r>
            <a:r>
              <a:rPr lang="zh-CN" altLang="en-US" sz="2800" smtClean="0"/>
              <a:t>系统在</a:t>
            </a:r>
            <a:r>
              <a:rPr lang="en-US" altLang="zh-CN" sz="2800" smtClean="0"/>
              <a:t>3600</a:t>
            </a:r>
            <a:r>
              <a:rPr lang="zh-CN" altLang="en-US" sz="2800" smtClean="0"/>
              <a:t>秒后关闭计算机，时间自定</a:t>
            </a:r>
            <a:r>
              <a:rPr lang="en-US" altLang="zh-CN" sz="2800" smtClean="0"/>
              <a:t>)</a:t>
            </a:r>
          </a:p>
          <a:p>
            <a:pPr marL="0" indent="0" eaLnBrk="1" hangingPunct="1">
              <a:buFont typeface="Wingdings" pitchFamily="2" charset="2"/>
              <a:buNone/>
            </a:pPr>
            <a:r>
              <a:rPr lang="en-US" altLang="zh-CN" sz="2800" smtClean="0"/>
              <a:t>2</a:t>
            </a:r>
            <a:r>
              <a:rPr lang="zh-CN" altLang="en-US" sz="2800" smtClean="0"/>
              <a:t>）你要在晚上</a:t>
            </a:r>
            <a:r>
              <a:rPr lang="en-US" altLang="zh-CN" sz="2800" smtClean="0"/>
              <a:t>23:00</a:t>
            </a:r>
            <a:r>
              <a:rPr lang="zh-CN" altLang="en-US" sz="2800" smtClean="0"/>
              <a:t>关机</a:t>
            </a:r>
            <a:r>
              <a:rPr lang="en-US" altLang="zh-CN" sz="2800" smtClean="0"/>
              <a:t>,</a:t>
            </a:r>
            <a:r>
              <a:rPr lang="zh-CN" altLang="en-US" sz="2800" smtClean="0"/>
              <a:t>可以使用</a:t>
            </a:r>
            <a:endParaRPr lang="en-US" altLang="zh-CN" sz="2800" smtClean="0"/>
          </a:p>
          <a:p>
            <a:pPr marL="0" indent="0" eaLnBrk="1" hangingPunct="1">
              <a:buFont typeface="Wingdings" pitchFamily="2" charset="2"/>
              <a:buNone/>
            </a:pPr>
            <a:r>
              <a:rPr lang="en-US" altLang="zh-CN" sz="2800" smtClean="0"/>
              <a:t>at 23:00 shutdown -s -f</a:t>
            </a:r>
            <a:endParaRPr lang="zh-CN" altLang="en-US" sz="2800" smtClean="0"/>
          </a:p>
        </p:txBody>
      </p:sp>
      <p:sp>
        <p:nvSpPr>
          <p:cNvPr id="51204"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00C1612-B00A-410E-8577-A3B4118AD31C}" type="slidenum">
              <a:rPr lang="en-US" altLang="zh-CN" smtClean="0">
                <a:solidFill>
                  <a:schemeClr val="bg1"/>
                </a:solidFill>
              </a:rPr>
              <a:pPr eaLnBrk="1" hangingPunct="1">
                <a:defRPr/>
              </a:pPr>
              <a:t>95</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pPr eaLnBrk="1" hangingPunct="1">
              <a:defRPr/>
            </a:pPr>
            <a:endParaRPr lang="zh-CN" altLang="en-US" smtClean="0"/>
          </a:p>
        </p:txBody>
      </p:sp>
      <p:sp>
        <p:nvSpPr>
          <p:cNvPr id="84995" name="内容占位符 2"/>
          <p:cNvSpPr>
            <a:spLocks noGrp="1"/>
          </p:cNvSpPr>
          <p:nvPr>
            <p:ph idx="1"/>
          </p:nvPr>
        </p:nvSpPr>
        <p:spPr/>
        <p:txBody>
          <a:bodyPr/>
          <a:lstStyle/>
          <a:p>
            <a:pPr marL="0" indent="0" eaLnBrk="1" hangingPunct="1">
              <a:buFont typeface="Wingdings" pitchFamily="2" charset="2"/>
              <a:buNone/>
            </a:pPr>
            <a:r>
              <a:rPr lang="zh-CN" altLang="en-US" smtClean="0"/>
              <a:t>关闭远程计算机：</a:t>
            </a:r>
            <a:endParaRPr lang="en-US" altLang="zh-CN" smtClean="0"/>
          </a:p>
          <a:p>
            <a:pPr marL="0" indent="0" eaLnBrk="1" hangingPunct="1">
              <a:buFont typeface="Wingdings" pitchFamily="2" charset="2"/>
              <a:buNone/>
            </a:pPr>
            <a:r>
              <a:rPr lang="en-US" altLang="zh-CN" smtClean="0"/>
              <a:t>30s</a:t>
            </a:r>
            <a:r>
              <a:rPr lang="zh-CN" altLang="en-US" smtClean="0"/>
              <a:t>内关闭远端一台计算机</a:t>
            </a:r>
            <a:endParaRPr lang="en-US" altLang="zh-CN" smtClean="0"/>
          </a:p>
          <a:p>
            <a:pPr marL="0" indent="0" eaLnBrk="1" hangingPunct="1">
              <a:buFont typeface="Wingdings" pitchFamily="2" charset="2"/>
              <a:buNone/>
            </a:pPr>
            <a:r>
              <a:rPr lang="en-US" altLang="zh-CN" smtClean="0"/>
              <a:t>Shutdown  -s  -m   </a:t>
            </a:r>
            <a:r>
              <a:rPr lang="en-US" altLang="zh-CN" smtClean="0">
                <a:hlinkClick r:id="rId2" action="ppaction://hlinkfile"/>
              </a:rPr>
              <a:t>\\ip</a:t>
            </a:r>
            <a:r>
              <a:rPr lang="en-US" altLang="zh-CN" smtClean="0"/>
              <a:t>   -t  30</a:t>
            </a:r>
            <a:endParaRPr lang="zh-CN" altLang="en-US" smtClean="0"/>
          </a:p>
        </p:txBody>
      </p:sp>
      <p:sp>
        <p:nvSpPr>
          <p:cNvPr id="52228"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6A7D83E-FD4C-41C3-B66B-69FB4F721970}" type="slidenum">
              <a:rPr lang="en-US" altLang="zh-CN" smtClean="0">
                <a:solidFill>
                  <a:schemeClr val="bg1"/>
                </a:solidFill>
              </a:rPr>
              <a:pPr eaLnBrk="1" hangingPunct="1">
                <a:defRPr/>
              </a:pPr>
              <a:t>96</a:t>
            </a:fld>
            <a:endParaRPr lang="en-US" altLang="zh-CN" smtClean="0">
              <a:solidFill>
                <a:schemeClr val="bg1"/>
              </a:solidFill>
            </a:endParaRPr>
          </a:p>
        </p:txBody>
      </p:sp>
    </p:spTree>
  </p:cSld>
  <p:clrMapOvr>
    <a:masterClrMapping/>
  </p:clrMapOvr>
  <p:transition spd="med">
    <p:checke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762000" y="1663700"/>
            <a:ext cx="7924800" cy="685800"/>
          </a:xfrm>
        </p:spPr>
        <p:txBody>
          <a:bodyPr/>
          <a:lstStyle/>
          <a:p>
            <a:pPr eaLnBrk="1" hangingPunct="1">
              <a:defRPr/>
            </a:pPr>
            <a:r>
              <a:rPr lang="zh-CN" altLang="en-US" sz="3200" dirty="0" smtClean="0">
                <a:solidFill>
                  <a:srgbClr val="002060"/>
                </a:solidFill>
              </a:rPr>
              <a:t>本机输入命令</a:t>
            </a:r>
            <a:r>
              <a:rPr lang="en-US" altLang="zh-CN" sz="3200" dirty="0" smtClean="0">
                <a:solidFill>
                  <a:srgbClr val="002060"/>
                </a:solidFill>
              </a:rPr>
              <a:t>shutdown</a:t>
            </a:r>
            <a:endParaRPr lang="zh-CN" altLang="en-US" sz="3200" dirty="0" smtClean="0">
              <a:solidFill>
                <a:srgbClr val="002060"/>
              </a:solidFill>
            </a:endParaRPr>
          </a:p>
        </p:txBody>
      </p:sp>
      <p:sp>
        <p:nvSpPr>
          <p:cNvPr id="53251"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56D4781-50BD-49E8-B577-E1529809D683}" type="slidenum">
              <a:rPr lang="en-US" altLang="zh-CN" smtClean="0">
                <a:solidFill>
                  <a:schemeClr val="bg1"/>
                </a:solidFill>
              </a:rPr>
              <a:pPr eaLnBrk="1" hangingPunct="1">
                <a:defRPr/>
              </a:pPr>
              <a:t>97</a:t>
            </a:fld>
            <a:endParaRPr lang="en-US" altLang="zh-CN" smtClean="0">
              <a:solidFill>
                <a:schemeClr val="bg1"/>
              </a:solidFill>
            </a:endParaRPr>
          </a:p>
        </p:txBody>
      </p:sp>
      <p:pic>
        <p:nvPicPr>
          <p:cNvPr id="86020" name="Picture 5" descr="C:\Users\Administrator\Desktop\Clone of Windows Server 2003 Enterprise Edition-2013-04-30-13-21-4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2636838"/>
            <a:ext cx="5543550" cy="3567112"/>
          </a:xfrm>
          <a:noFill/>
        </p:spPr>
      </p:pic>
    </p:spTree>
  </p:cSld>
  <p:clrMapOvr>
    <a:masterClrMapping/>
  </p:clrMapOvr>
  <p:transition spd="med">
    <p:check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1039813" y="1735138"/>
            <a:ext cx="7924800" cy="685800"/>
          </a:xfrm>
        </p:spPr>
        <p:txBody>
          <a:bodyPr/>
          <a:lstStyle/>
          <a:p>
            <a:pPr eaLnBrk="1" hangingPunct="1">
              <a:defRPr/>
            </a:pPr>
            <a:r>
              <a:rPr lang="zh-CN" altLang="en-US" sz="4000" dirty="0" smtClean="0">
                <a:solidFill>
                  <a:srgbClr val="002060"/>
                </a:solidFill>
                <a:latin typeface="华文新魏" pitchFamily="2" charset="-122"/>
              </a:rPr>
              <a:t>远程机显示</a:t>
            </a:r>
          </a:p>
        </p:txBody>
      </p:sp>
      <p:sp>
        <p:nvSpPr>
          <p:cNvPr id="54275" name="灯片编号占位符 3"/>
          <p:cNvSpPr>
            <a:spLocks noGrp="1"/>
          </p:cNvSpPr>
          <p:nvPr>
            <p:ph type="sldNum" sz="quarter" idx="11"/>
          </p:nvPr>
        </p:nvSpPr>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8535146-C87F-4AED-BBE4-77B72DA7386D}" type="slidenum">
              <a:rPr lang="en-US" altLang="zh-CN" smtClean="0">
                <a:solidFill>
                  <a:schemeClr val="bg1"/>
                </a:solidFill>
              </a:rPr>
              <a:pPr eaLnBrk="1" hangingPunct="1">
                <a:defRPr/>
              </a:pPr>
              <a:t>98</a:t>
            </a:fld>
            <a:endParaRPr lang="en-US" altLang="zh-CN" smtClean="0">
              <a:solidFill>
                <a:schemeClr val="bg1"/>
              </a:solidFill>
            </a:endParaRPr>
          </a:p>
        </p:txBody>
      </p:sp>
      <p:pic>
        <p:nvPicPr>
          <p:cNvPr id="87044" name="Picture 2" descr="C:\Users\Administrator\Desktop\Windows Server 2003 Enterprise Edition-2013-04-30-13-21-4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1050" y="2492375"/>
            <a:ext cx="4895850" cy="3671888"/>
          </a:xfrm>
          <a:noFill/>
        </p:spPr>
      </p:pic>
    </p:spTree>
  </p:cSld>
  <p:clrMapOvr>
    <a:masterClrMapping/>
  </p:clrMapOvr>
  <p:transition spd="med">
    <p:checker/>
  </p:transition>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00"/>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7377</TotalTime>
  <Words>3166</Words>
  <Application>Microsoft Office PowerPoint</Application>
  <PresentationFormat>全屏显示(4:3)</PresentationFormat>
  <Paragraphs>498</Paragraphs>
  <Slides>98</Slides>
  <Notes>10</Notes>
  <HiddenSlides>0</HiddenSlides>
  <MMClips>0</MMClips>
  <ScaleCrop>false</ScaleCrop>
  <HeadingPairs>
    <vt:vector size="4" baseType="variant">
      <vt:variant>
        <vt:lpstr>主题</vt:lpstr>
      </vt:variant>
      <vt:variant>
        <vt:i4>1</vt:i4>
      </vt:variant>
      <vt:variant>
        <vt:lpstr>幻灯片标题</vt:lpstr>
      </vt:variant>
      <vt:variant>
        <vt:i4>98</vt:i4>
      </vt:variant>
    </vt:vector>
  </HeadingPairs>
  <TitlesOfParts>
    <vt:vector size="99" baseType="lpstr">
      <vt:lpstr>Blends</vt:lpstr>
      <vt:lpstr>第二章  操作系统 </vt:lpstr>
      <vt:lpstr>微软公司</vt:lpstr>
      <vt:lpstr>Window1.0</vt:lpstr>
      <vt:lpstr>Window2.0</vt:lpstr>
      <vt:lpstr>Window3.0</vt:lpstr>
      <vt:lpstr>Window3.1</vt:lpstr>
      <vt:lpstr>Window NT 3.1</vt:lpstr>
      <vt:lpstr>Windows 3.2</vt:lpstr>
      <vt:lpstr>Windows 95</vt:lpstr>
      <vt:lpstr>PowerPoint 演示文稿</vt:lpstr>
      <vt:lpstr>Windows Me</vt:lpstr>
      <vt:lpstr>Windows 2000</vt:lpstr>
      <vt:lpstr>Windows XP</vt:lpstr>
      <vt:lpstr>Windows Server 2003</vt:lpstr>
      <vt:lpstr>Windows Vista</vt:lpstr>
      <vt:lpstr>Windows 7</vt:lpstr>
      <vt:lpstr>Windows 8</vt:lpstr>
      <vt:lpstr>Windows 10</vt:lpstr>
      <vt:lpstr>   2.1、操作系统概述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2.2、操作系统功能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远程桌面连接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文件夹</vt:lpstr>
      <vt:lpstr>文件</vt:lpstr>
      <vt:lpstr>文件属性</vt:lpstr>
      <vt:lpstr>文件名</vt:lpstr>
      <vt:lpstr>PowerPoint 演示文稿</vt:lpstr>
      <vt:lpstr>PowerPoint 演示文稿</vt:lpstr>
      <vt:lpstr>PowerPoint 演示文稿</vt:lpstr>
      <vt:lpstr>PowerPoint 演示文稿</vt:lpstr>
      <vt:lpstr>PowerPoint 演示文稿</vt:lpstr>
      <vt:lpstr>文件及文件夹命名规则</vt:lpstr>
      <vt:lpstr>PowerPoint 演示文稿</vt:lpstr>
      <vt:lpstr>文件存储位置</vt:lpstr>
      <vt:lpstr>PowerPoint 演示文稿</vt:lpstr>
      <vt:lpstr>文件大小、只读、隐藏</vt:lpstr>
      <vt:lpstr>文件与文件夹的基本操作 </vt:lpstr>
      <vt:lpstr>PowerPoint 演示文稿</vt:lpstr>
      <vt:lpstr>PowerPoint 演示文稿</vt:lpstr>
      <vt:lpstr>PowerPoint 演示文稿</vt:lpstr>
      <vt:lpstr>PowerPoint 演示文稿</vt:lpstr>
      <vt:lpstr>PowerPoint 演示文稿</vt:lpstr>
      <vt:lpstr>文件与文件夹搜索 </vt:lpstr>
      <vt:lpstr>PowerPoint 演示文稿</vt:lpstr>
      <vt:lpstr> 建立文件夹与文件快捷方式</vt:lpstr>
      <vt:lpstr>加密文件/文件夹</vt:lpstr>
      <vt:lpstr>PowerPoint 演示文稿</vt:lpstr>
      <vt:lpstr>PowerPoint 演示文稿</vt:lpstr>
      <vt:lpstr>PowerPoint 演示文稿</vt:lpstr>
      <vt:lpstr>PowerPoint 演示文稿</vt:lpstr>
      <vt:lpstr>文件夹的目录结构</vt:lpstr>
      <vt:lpstr>2.3、 Windows操作系统常用命令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本机输入命令shutdown</vt:lpstr>
      <vt:lpstr>远程机显示</vt:lpstr>
    </vt:vector>
  </TitlesOfParts>
  <Company>ustc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Bai Xuefei</dc:creator>
  <cp:lastModifiedBy>wx</cp:lastModifiedBy>
  <cp:revision>1142</cp:revision>
  <dcterms:created xsi:type="dcterms:W3CDTF">2003-08-26T10:11:20Z</dcterms:created>
  <dcterms:modified xsi:type="dcterms:W3CDTF">2020-04-19T08:34:45Z</dcterms:modified>
</cp:coreProperties>
</file>